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52"/>
  </p:notesMasterIdLst>
  <p:sldIdLst>
    <p:sldId id="256" r:id="rId2"/>
    <p:sldId id="257" r:id="rId3"/>
    <p:sldId id="309" r:id="rId4"/>
    <p:sldId id="258" r:id="rId5"/>
    <p:sldId id="259" r:id="rId6"/>
    <p:sldId id="260" r:id="rId7"/>
    <p:sldId id="262" r:id="rId8"/>
    <p:sldId id="310" r:id="rId9"/>
    <p:sldId id="263" r:id="rId10"/>
    <p:sldId id="311" r:id="rId11"/>
    <p:sldId id="316" r:id="rId12"/>
    <p:sldId id="264" r:id="rId13"/>
    <p:sldId id="318" r:id="rId14"/>
    <p:sldId id="319" r:id="rId15"/>
    <p:sldId id="266" r:id="rId16"/>
    <p:sldId id="320" r:id="rId17"/>
    <p:sldId id="314" r:id="rId18"/>
    <p:sldId id="271" r:id="rId19"/>
    <p:sldId id="312" r:id="rId20"/>
    <p:sldId id="315" r:id="rId21"/>
    <p:sldId id="270" r:id="rId22"/>
    <p:sldId id="268" r:id="rId23"/>
    <p:sldId id="261" r:id="rId24"/>
    <p:sldId id="313" r:id="rId25"/>
    <p:sldId id="290" r:id="rId26"/>
    <p:sldId id="289" r:id="rId27"/>
    <p:sldId id="321" r:id="rId28"/>
    <p:sldId id="293" r:id="rId29"/>
    <p:sldId id="280" r:id="rId30"/>
    <p:sldId id="291" r:id="rId31"/>
    <p:sldId id="292" r:id="rId32"/>
    <p:sldId id="276" r:id="rId33"/>
    <p:sldId id="297" r:id="rId34"/>
    <p:sldId id="305" r:id="rId35"/>
    <p:sldId id="296" r:id="rId36"/>
    <p:sldId id="322" r:id="rId37"/>
    <p:sldId id="303" r:id="rId38"/>
    <p:sldId id="299" r:id="rId39"/>
    <p:sldId id="301" r:id="rId40"/>
    <p:sldId id="302" r:id="rId41"/>
    <p:sldId id="298" r:id="rId42"/>
    <p:sldId id="304" r:id="rId43"/>
    <p:sldId id="272" r:id="rId44"/>
    <p:sldId id="300" r:id="rId45"/>
    <p:sldId id="308" r:id="rId46"/>
    <p:sldId id="294" r:id="rId47"/>
    <p:sldId id="323" r:id="rId48"/>
    <p:sldId id="277" r:id="rId49"/>
    <p:sldId id="317" r:id="rId50"/>
    <p:sldId id="307" r:id="rId51"/>
  </p:sldIdLst>
  <p:sldSz cx="9144000" cy="5143500" type="screen16x9"/>
  <p:notesSz cx="6858000" cy="9144000"/>
  <p:embeddedFontLst>
    <p:embeddedFont>
      <p:font typeface="Arial Nova" panose="020B0504020202020204" pitchFamily="34" charset="0"/>
      <p:regular r:id="rId53"/>
      <p:bold r:id="rId54"/>
      <p:italic r:id="rId55"/>
      <p:boldItalic r:id="rId56"/>
    </p:embeddedFont>
    <p:embeddedFont>
      <p:font typeface="Average" panose="02000503040000020003" pitchFamily="2" charset="77"/>
      <p:regular r:id="rId57"/>
    </p:embeddedFont>
    <p:embeddedFont>
      <p:font typeface="Oswald" pitchFamily="2" charset="77"/>
      <p:regular r:id="rId58"/>
      <p:bold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57C8AD-3AE6-44A1-B40D-67E1331EF819}">
  <a:tblStyle styleId="{3A57C8AD-3AE6-44A1-B40D-67E1331EF81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F7BB9B-9A6A-4137-BAE7-F190A63EEA7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07"/>
    <p:restoredTop sz="94647"/>
  </p:normalViewPr>
  <p:slideViewPr>
    <p:cSldViewPr snapToGrid="0">
      <p:cViewPr varScale="1">
        <p:scale>
          <a:sx n="179" d="100"/>
          <a:sy n="179" d="100"/>
        </p:scale>
        <p:origin x="192" y="312"/>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tiff>
</file>

<file path=ppt/media/image14.tiff>
</file>

<file path=ppt/media/image15.tiff>
</file>

<file path=ppt/media/image16.tiff>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80f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80f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4439401ee8_3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4439401ee8_3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4439401ee8_3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4439401ee8_3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4439401ee8_3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4439401ee8_3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87643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4439401ee8_3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4439401ee8_3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4439401ee8_3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4439401ee8_3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65832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4439401ee8_3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4439401ee8_3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41937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4439401ee8_3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4439401ee8_3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4439401ee8_3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4439401ee8_3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c6f980f91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c6f980f91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4439401ee8_3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4439401ee8_3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7636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4439401ee8_3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4439401ee8_3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4439401ee8_3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4439401ee8_3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77658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4439401ee8_3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4439401ee8_3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17456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4439401ee8_3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4439401ee8_3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4439401ee8_3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4439401ee8_3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13804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4439401ee8_3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4439401ee8_3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84563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c6f980f91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c6f980f91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4439401ee8_3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4439401ee8_3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17783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4439401ee8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4439401ee8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61118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4439401ee8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4439401ee8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57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c6f980f9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c6f980f9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06634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c6f980f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c6f980f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c6f980f91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980f9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4439401ee8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4439401ee8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439401ee8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439401ee8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516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439401ee8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439401ee8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3.xml"/><Relationship Id="rId5" Type="http://schemas.openxmlformats.org/officeDocument/2006/relationships/image" Target="../media/image16.tiff"/><Relationship Id="rId4" Type="http://schemas.openxmlformats.org/officeDocument/2006/relationships/image" Target="../media/image15.tiff"/></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png"/><Relationship Id="rId7" Type="http://schemas.openxmlformats.org/officeDocument/2006/relationships/image" Target="../media/image23.sv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22.png"/><Relationship Id="rId11" Type="http://schemas.openxmlformats.org/officeDocument/2006/relationships/image" Target="../media/image27.svg"/><Relationship Id="rId5" Type="http://schemas.openxmlformats.org/officeDocument/2006/relationships/image" Target="../media/image21.sv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png"/><Relationship Id="rId7" Type="http://schemas.openxmlformats.org/officeDocument/2006/relationships/image" Target="../media/image23.sv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22.png"/><Relationship Id="rId11" Type="http://schemas.openxmlformats.org/officeDocument/2006/relationships/image" Target="../media/image27.svg"/><Relationship Id="rId5" Type="http://schemas.openxmlformats.org/officeDocument/2006/relationships/image" Target="../media/image21.sv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svg"/></Relationships>
</file>

<file path=ppt/slides/_rels/slide31.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png"/><Relationship Id="rId7" Type="http://schemas.openxmlformats.org/officeDocument/2006/relationships/image" Target="../media/image23.svg"/><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image" Target="../media/image22.png"/><Relationship Id="rId11" Type="http://schemas.openxmlformats.org/officeDocument/2006/relationships/image" Target="../media/image27.svg"/><Relationship Id="rId5" Type="http://schemas.openxmlformats.org/officeDocument/2006/relationships/image" Target="../media/image21.sv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sv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2.png"/></Relationships>
</file>

<file path=ppt/slides/_rels/slide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10.xml"/><Relationship Id="rId6" Type="http://schemas.openxmlformats.org/officeDocument/2006/relationships/image" Target="../media/image35.png"/><Relationship Id="rId5" Type="http://schemas.openxmlformats.org/officeDocument/2006/relationships/image" Target="../media/image29.png"/><Relationship Id="rId4" Type="http://schemas.openxmlformats.org/officeDocument/2006/relationships/image" Target="../media/image3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88958" y="979913"/>
            <a:ext cx="78015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dirty="0"/>
              <a:t>Towards an Empirical Model to Identify When Bugs are Introduced</a:t>
            </a:r>
            <a:endParaRPr sz="4600" dirty="0"/>
          </a:p>
        </p:txBody>
      </p:sp>
      <p:sp>
        <p:nvSpPr>
          <p:cNvPr id="60" name="Google Shape;60;p13"/>
          <p:cNvSpPr txBox="1">
            <a:spLocks noGrp="1"/>
          </p:cNvSpPr>
          <p:nvPr>
            <p:ph type="subTitle" idx="1"/>
          </p:nvPr>
        </p:nvSpPr>
        <p:spPr>
          <a:xfrm>
            <a:off x="652675" y="4064626"/>
            <a:ext cx="7801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latin typeface="Arial Nova" panose="020B0504020202020204" pitchFamily="34" charset="0"/>
              </a:rPr>
              <a:t>November 21, 2018</a:t>
            </a:r>
            <a:endParaRPr sz="1800" dirty="0">
              <a:latin typeface="Arial Nova" panose="020B0504020202020204" pitchFamily="34" charset="0"/>
            </a:endParaRPr>
          </a:p>
        </p:txBody>
      </p:sp>
      <p:sp>
        <p:nvSpPr>
          <p:cNvPr id="61" name="Google Shape;61;p13"/>
          <p:cNvSpPr txBox="1">
            <a:spLocks noGrp="1"/>
          </p:cNvSpPr>
          <p:nvPr>
            <p:ph type="subTitle" idx="1"/>
          </p:nvPr>
        </p:nvSpPr>
        <p:spPr>
          <a:xfrm>
            <a:off x="630100" y="3520551"/>
            <a:ext cx="7801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err="1">
                <a:latin typeface="Arial Nova" panose="020B0504020202020204" pitchFamily="34" charset="0"/>
              </a:rPr>
              <a:t>Gema</a:t>
            </a:r>
            <a:r>
              <a:rPr lang="en" sz="2400" dirty="0">
                <a:latin typeface="Arial Nova" panose="020B0504020202020204" pitchFamily="34" charset="0"/>
              </a:rPr>
              <a:t> Rodríguez Pérez </a:t>
            </a:r>
            <a:endParaRPr sz="2400" dirty="0">
              <a:latin typeface="Arial Nova" panose="020B0504020202020204" pitchFamily="34" charset="0"/>
            </a:endParaRPr>
          </a:p>
        </p:txBody>
      </p:sp>
      <p:sp>
        <p:nvSpPr>
          <p:cNvPr id="62" name="Google Shape;62;p13"/>
          <p:cNvSpPr txBox="1"/>
          <p:nvPr/>
        </p:nvSpPr>
        <p:spPr>
          <a:xfrm>
            <a:off x="868750" y="337425"/>
            <a:ext cx="7122600" cy="53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chemeClr val="accent3"/>
                </a:solidFill>
                <a:latin typeface="Arial Nova" panose="020F0502020204030204" pitchFamily="34" charset="0"/>
                <a:ea typeface="Average"/>
                <a:cs typeface="Arial Nova" panose="020F0502020204030204" pitchFamily="34" charset="0"/>
                <a:sym typeface="Average"/>
              </a:rPr>
              <a:t>Thesis Defense Presentation</a:t>
            </a:r>
            <a:endParaRPr sz="3000" dirty="0">
              <a:solidFill>
                <a:schemeClr val="accent3"/>
              </a:solidFill>
              <a:latin typeface="Arial Nova" panose="020F0502020204030204" pitchFamily="34" charset="0"/>
              <a:ea typeface="Average"/>
              <a:cs typeface="Arial Nova" panose="020F0502020204030204" pitchFamily="34" charset="0"/>
              <a:sym typeface="Average"/>
            </a:endParaRPr>
          </a:p>
        </p:txBody>
      </p:sp>
      <p:pic>
        <p:nvPicPr>
          <p:cNvPr id="63" name="Google Shape;63;p13" descr="King Juan Carlos University - Wikipedia"/>
          <p:cNvPicPr preferRelativeResize="0"/>
          <p:nvPr/>
        </p:nvPicPr>
        <p:blipFill>
          <a:blip r:embed="rId3">
            <a:alphaModFix/>
          </a:blip>
          <a:stretch>
            <a:fillRect/>
          </a:stretch>
        </p:blipFill>
        <p:spPr>
          <a:xfrm>
            <a:off x="6769275" y="4080225"/>
            <a:ext cx="913800" cy="913800"/>
          </a:xfrm>
          <a:prstGeom prst="rect">
            <a:avLst/>
          </a:prstGeom>
          <a:noFill/>
          <a:ln>
            <a:noFill/>
          </a:ln>
        </p:spPr>
      </p:pic>
      <p:sp>
        <p:nvSpPr>
          <p:cNvPr id="64" name="Google Shape;64;p13"/>
          <p:cNvSpPr txBox="1"/>
          <p:nvPr/>
        </p:nvSpPr>
        <p:spPr>
          <a:xfrm>
            <a:off x="7415550" y="4378125"/>
            <a:ext cx="1808100" cy="53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Universidad</a:t>
            </a:r>
            <a:endParaRPr/>
          </a:p>
          <a:p>
            <a:pPr marL="0" lvl="0" indent="0" algn="l" rtl="0">
              <a:spcBef>
                <a:spcPts val="0"/>
              </a:spcBef>
              <a:spcAft>
                <a:spcPts val="0"/>
              </a:spcAft>
              <a:buNone/>
            </a:pPr>
            <a:r>
              <a:rPr lang="en"/>
              <a:t>Rey Juan Carlos</a:t>
            </a:r>
            <a:endParaRPr/>
          </a:p>
        </p:txBody>
      </p:sp>
      <p:sp>
        <p:nvSpPr>
          <p:cNvPr id="3" name="Marcador de número de diapositiva 2">
            <a:extLst>
              <a:ext uri="{FF2B5EF4-FFF2-40B4-BE49-F238E27FC236}">
                <a16:creationId xmlns:a16="http://schemas.microsoft.com/office/drawing/2014/main" id="{6C9274F1-5A02-A946-ADFE-C2DB579E62F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a:t>
            </a:fld>
            <a:endParaRPr lang="es-E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0C4D1F-ED4B-E646-BE01-06F40FD6A240}"/>
              </a:ext>
            </a:extLst>
          </p:cNvPr>
          <p:cNvSpPr>
            <a:spLocks noGrp="1"/>
          </p:cNvSpPr>
          <p:nvPr>
            <p:ph type="title"/>
          </p:nvPr>
        </p:nvSpPr>
        <p:spPr/>
        <p:txBody>
          <a:bodyPr/>
          <a:lstStyle/>
          <a:p>
            <a:r>
              <a:rPr lang="es-ES" b="1" dirty="0" err="1"/>
              <a:t>Thesis</a:t>
            </a:r>
            <a:r>
              <a:rPr lang="es-ES" b="1" dirty="0"/>
              <a:t>’ </a:t>
            </a:r>
            <a:r>
              <a:rPr lang="es-ES" b="1" dirty="0" err="1"/>
              <a:t>Aim</a:t>
            </a:r>
            <a:r>
              <a:rPr lang="es-ES" b="1" dirty="0"/>
              <a:t> :</a:t>
            </a:r>
          </a:p>
        </p:txBody>
      </p:sp>
      <p:sp>
        <p:nvSpPr>
          <p:cNvPr id="3" name="Marcador de texto 2">
            <a:extLst>
              <a:ext uri="{FF2B5EF4-FFF2-40B4-BE49-F238E27FC236}">
                <a16:creationId xmlns:a16="http://schemas.microsoft.com/office/drawing/2014/main" id="{8CB60453-D477-AA4C-B0FD-466C07A77F8A}"/>
              </a:ext>
            </a:extLst>
          </p:cNvPr>
          <p:cNvSpPr>
            <a:spLocks noGrp="1"/>
          </p:cNvSpPr>
          <p:nvPr>
            <p:ph type="body" idx="1"/>
          </p:nvPr>
        </p:nvSpPr>
        <p:spPr>
          <a:xfrm>
            <a:off x="311700" y="1152474"/>
            <a:ext cx="8520600" cy="3792387"/>
          </a:xfrm>
        </p:spPr>
        <p:txBody>
          <a:bodyPr/>
          <a:lstStyle/>
          <a:p>
            <a:pPr marL="114300" indent="0">
              <a:buNone/>
            </a:pPr>
            <a:r>
              <a:rPr lang="es-ES" sz="2800" dirty="0">
                <a:latin typeface="Arial Nova" panose="020B0504020202020204" pitchFamily="34" charset="0"/>
              </a:rPr>
              <a:t>To </a:t>
            </a:r>
            <a:r>
              <a:rPr lang="es-ES" sz="2800" dirty="0" err="1">
                <a:latin typeface="Arial Nova" panose="020B0504020202020204" pitchFamily="34" charset="0"/>
              </a:rPr>
              <a:t>develop</a:t>
            </a:r>
            <a:r>
              <a:rPr lang="es-ES" sz="2800" dirty="0">
                <a:latin typeface="Arial Nova" panose="020B0504020202020204" pitchFamily="34" charset="0"/>
              </a:rPr>
              <a:t> a </a:t>
            </a:r>
            <a:r>
              <a:rPr lang="es-ES" sz="2800" dirty="0" err="1">
                <a:latin typeface="Arial Nova" panose="020B0504020202020204" pitchFamily="34" charset="0"/>
              </a:rPr>
              <a:t>theory</a:t>
            </a:r>
            <a:r>
              <a:rPr lang="es-ES" sz="2800" dirty="0">
                <a:latin typeface="Arial Nova" panose="020B0504020202020204" pitchFamily="34" charset="0"/>
              </a:rPr>
              <a:t> </a:t>
            </a:r>
            <a:r>
              <a:rPr lang="es-ES" sz="2800" dirty="0" err="1">
                <a:latin typeface="Arial Nova" panose="020B0504020202020204" pitchFamily="34" charset="0"/>
              </a:rPr>
              <a:t>that</a:t>
            </a:r>
            <a:r>
              <a:rPr lang="es-ES" sz="2800" dirty="0">
                <a:latin typeface="Arial Nova" panose="020B0504020202020204" pitchFamily="34" charset="0"/>
              </a:rPr>
              <a:t>:</a:t>
            </a:r>
          </a:p>
          <a:p>
            <a:pPr marL="114300" indent="0">
              <a:buNone/>
            </a:pPr>
            <a:endParaRPr lang="es-ES" sz="2800" dirty="0">
              <a:latin typeface="Arial Nova" panose="020B0504020202020204" pitchFamily="34" charset="0"/>
            </a:endParaRPr>
          </a:p>
          <a:p>
            <a:pPr marL="114300" indent="0">
              <a:buNone/>
            </a:pPr>
            <a:r>
              <a:rPr lang="es-ES" sz="2800" dirty="0">
                <a:latin typeface="Arial Nova" panose="020B0504020202020204" pitchFamily="34" charset="0"/>
              </a:rPr>
              <a:t>	1) defines </a:t>
            </a:r>
            <a:r>
              <a:rPr lang="es-ES" sz="2800" b="1" dirty="0" err="1">
                <a:solidFill>
                  <a:schemeClr val="tx1"/>
                </a:solidFill>
                <a:latin typeface="Arial Nova" panose="020B0504020202020204" pitchFamily="34" charset="0"/>
              </a:rPr>
              <a:t>what</a:t>
            </a:r>
            <a:r>
              <a:rPr lang="es-ES" sz="2800" b="1" dirty="0">
                <a:solidFill>
                  <a:schemeClr val="tx1"/>
                </a:solidFill>
                <a:latin typeface="Arial Nova" panose="020B0504020202020204" pitchFamily="34" charset="0"/>
              </a:rPr>
              <a:t> </a:t>
            </a:r>
            <a:r>
              <a:rPr lang="es-ES" sz="2800" b="1" dirty="0" err="1">
                <a:solidFill>
                  <a:schemeClr val="tx1"/>
                </a:solidFill>
                <a:latin typeface="Arial Nova" panose="020B0504020202020204" pitchFamily="34" charset="0"/>
              </a:rPr>
              <a:t>is</a:t>
            </a:r>
            <a:r>
              <a:rPr lang="es-ES" sz="2800" b="1" dirty="0">
                <a:solidFill>
                  <a:schemeClr val="tx1"/>
                </a:solidFill>
                <a:latin typeface="Arial Nova" panose="020B0504020202020204" pitchFamily="34" charset="0"/>
              </a:rPr>
              <a:t> a bug </a:t>
            </a:r>
            <a:r>
              <a:rPr lang="es-ES" sz="2800" dirty="0">
                <a:latin typeface="Arial Nova" panose="020B0504020202020204" pitchFamily="34" charset="0"/>
              </a:rPr>
              <a:t>and,</a:t>
            </a:r>
          </a:p>
          <a:p>
            <a:pPr marL="114300" indent="0">
              <a:buNone/>
            </a:pPr>
            <a:endParaRPr lang="es-ES" sz="2800" dirty="0">
              <a:latin typeface="Arial Nova" panose="020B0504020202020204" pitchFamily="34" charset="0"/>
            </a:endParaRPr>
          </a:p>
          <a:p>
            <a:pPr marL="114300" indent="0">
              <a:buNone/>
            </a:pPr>
            <a:r>
              <a:rPr lang="es-ES" sz="2800" dirty="0">
                <a:latin typeface="Arial Nova" panose="020B0504020202020204" pitchFamily="34" charset="0"/>
              </a:rPr>
              <a:t>	2) </a:t>
            </a:r>
            <a:r>
              <a:rPr lang="es-ES" sz="2800" dirty="0" err="1">
                <a:latin typeface="Arial Nova" panose="020B0504020202020204" pitchFamily="34" charset="0"/>
              </a:rPr>
              <a:t>how</a:t>
            </a:r>
            <a:r>
              <a:rPr lang="es-ES" sz="2800" dirty="0">
                <a:latin typeface="Arial Nova" panose="020B0504020202020204" pitchFamily="34" charset="0"/>
              </a:rPr>
              <a:t> to </a:t>
            </a:r>
            <a:r>
              <a:rPr lang="es-ES" sz="2800" dirty="0" err="1">
                <a:latin typeface="Arial Nova" panose="020B0504020202020204" pitchFamily="34" charset="0"/>
              </a:rPr>
              <a:t>identify</a:t>
            </a:r>
            <a:r>
              <a:rPr lang="es-ES" sz="2800" dirty="0">
                <a:latin typeface="Arial Nova" panose="020B0504020202020204" pitchFamily="34" charset="0"/>
              </a:rPr>
              <a:t> </a:t>
            </a:r>
            <a:r>
              <a:rPr lang="es-ES" sz="2800" dirty="0" err="1">
                <a:solidFill>
                  <a:schemeClr val="tx1"/>
                </a:solidFill>
                <a:latin typeface="Arial Nova" panose="020B0504020202020204" pitchFamily="34" charset="0"/>
              </a:rPr>
              <a:t>when</a:t>
            </a:r>
            <a:r>
              <a:rPr lang="es-ES" sz="2800" dirty="0">
                <a:solidFill>
                  <a:schemeClr val="tx1"/>
                </a:solidFill>
                <a:latin typeface="Arial Nova" panose="020B0504020202020204" pitchFamily="34" charset="0"/>
              </a:rPr>
              <a:t> </a:t>
            </a:r>
            <a:r>
              <a:rPr lang="es-ES" sz="2800" dirty="0" err="1">
                <a:solidFill>
                  <a:schemeClr val="tx1"/>
                </a:solidFill>
                <a:latin typeface="Arial Nova" panose="020B0504020202020204" pitchFamily="34" charset="0"/>
              </a:rPr>
              <a:t>this</a:t>
            </a:r>
            <a:r>
              <a:rPr lang="es-ES" sz="2800" dirty="0">
                <a:solidFill>
                  <a:schemeClr val="tx1"/>
                </a:solidFill>
                <a:latin typeface="Arial Nova" panose="020B0504020202020204" pitchFamily="34" charset="0"/>
              </a:rPr>
              <a:t> bug </a:t>
            </a:r>
            <a:r>
              <a:rPr lang="es-ES" sz="2800" dirty="0" err="1">
                <a:solidFill>
                  <a:schemeClr val="tx1"/>
                </a:solidFill>
                <a:latin typeface="Arial Nova" panose="020B0504020202020204" pitchFamily="34" charset="0"/>
              </a:rPr>
              <a:t>was</a:t>
            </a:r>
            <a:r>
              <a:rPr lang="es-ES" sz="2800" dirty="0">
                <a:solidFill>
                  <a:schemeClr val="tx1"/>
                </a:solidFill>
                <a:latin typeface="Arial Nova" panose="020B0504020202020204" pitchFamily="34" charset="0"/>
              </a:rPr>
              <a:t> </a:t>
            </a:r>
            <a:r>
              <a:rPr lang="es-ES" sz="2800" dirty="0" err="1">
                <a:solidFill>
                  <a:schemeClr val="tx1"/>
                </a:solidFill>
                <a:latin typeface="Arial Nova" panose="020B0504020202020204" pitchFamily="34" charset="0"/>
              </a:rPr>
              <a:t>inserted</a:t>
            </a:r>
            <a:r>
              <a:rPr lang="es-ES" sz="2800" dirty="0">
                <a:latin typeface="Arial Nova" panose="020B0504020202020204" pitchFamily="34" charset="0"/>
              </a:rPr>
              <a:t>   </a:t>
            </a:r>
          </a:p>
          <a:p>
            <a:pPr marL="114300" indent="0">
              <a:buNone/>
            </a:pPr>
            <a:r>
              <a:rPr lang="es-ES" sz="2800" dirty="0">
                <a:latin typeface="Arial Nova" panose="020B0504020202020204" pitchFamily="34" charset="0"/>
              </a:rPr>
              <a:t>           in a software </a:t>
            </a:r>
            <a:r>
              <a:rPr lang="es-ES" sz="2800" dirty="0" err="1">
                <a:latin typeface="Arial Nova" panose="020B0504020202020204" pitchFamily="34" charset="0"/>
              </a:rPr>
              <a:t>product</a:t>
            </a:r>
            <a:r>
              <a:rPr lang="es-ES" sz="2800" dirty="0">
                <a:latin typeface="Arial Nova" panose="020B0504020202020204" pitchFamily="34" charset="0"/>
              </a:rPr>
              <a:t>.</a:t>
            </a:r>
          </a:p>
        </p:txBody>
      </p:sp>
      <p:sp>
        <p:nvSpPr>
          <p:cNvPr id="5" name="Marcador de número de diapositiva 4">
            <a:extLst>
              <a:ext uri="{FF2B5EF4-FFF2-40B4-BE49-F238E27FC236}">
                <a16:creationId xmlns:a16="http://schemas.microsoft.com/office/drawing/2014/main" id="{8876D6BE-A344-C340-88ED-882BB741D4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10</a:t>
            </a:fld>
            <a:endParaRPr lang="es-ES"/>
          </a:p>
        </p:txBody>
      </p:sp>
    </p:spTree>
    <p:extLst>
      <p:ext uri="{BB962C8B-B14F-4D97-AF65-F5344CB8AC3E}">
        <p14:creationId xmlns:p14="http://schemas.microsoft.com/office/powerpoint/2010/main" val="890437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0C4D1F-ED4B-E646-BE01-06F40FD6A240}"/>
              </a:ext>
            </a:extLst>
          </p:cNvPr>
          <p:cNvSpPr>
            <a:spLocks noGrp="1"/>
          </p:cNvSpPr>
          <p:nvPr>
            <p:ph type="title"/>
          </p:nvPr>
        </p:nvSpPr>
        <p:spPr/>
        <p:txBody>
          <a:bodyPr/>
          <a:lstStyle/>
          <a:p>
            <a:r>
              <a:rPr lang="es-ES" b="1" dirty="0" err="1"/>
              <a:t>Thesis</a:t>
            </a:r>
            <a:r>
              <a:rPr lang="es-ES" b="1" dirty="0"/>
              <a:t>’ </a:t>
            </a:r>
            <a:r>
              <a:rPr lang="es-ES" b="1" dirty="0" err="1"/>
              <a:t>Contributions</a:t>
            </a:r>
            <a:r>
              <a:rPr lang="es-ES" b="1" dirty="0"/>
              <a:t> :</a:t>
            </a:r>
          </a:p>
        </p:txBody>
      </p:sp>
      <p:sp>
        <p:nvSpPr>
          <p:cNvPr id="3" name="Marcador de texto 2">
            <a:extLst>
              <a:ext uri="{FF2B5EF4-FFF2-40B4-BE49-F238E27FC236}">
                <a16:creationId xmlns:a16="http://schemas.microsoft.com/office/drawing/2014/main" id="{8CB60453-D477-AA4C-B0FD-466C07A77F8A}"/>
              </a:ext>
            </a:extLst>
          </p:cNvPr>
          <p:cNvSpPr>
            <a:spLocks noGrp="1"/>
          </p:cNvSpPr>
          <p:nvPr>
            <p:ph type="body" idx="1"/>
          </p:nvPr>
        </p:nvSpPr>
        <p:spPr>
          <a:xfrm>
            <a:off x="311700" y="1152474"/>
            <a:ext cx="8520600" cy="3792387"/>
          </a:xfrm>
        </p:spPr>
        <p:txBody>
          <a:bodyPr/>
          <a:lstStyle/>
          <a:p>
            <a:pPr marL="1028700" lvl="1" indent="-457200">
              <a:buSzPct val="66000"/>
              <a:buFont typeface="+mj-lt"/>
              <a:buAutoNum type="arabicPeriod"/>
            </a:pPr>
            <a:r>
              <a:rPr lang="es-ES" sz="2400" dirty="0">
                <a:latin typeface="Arial Nova" panose="020B0504020202020204" pitchFamily="34" charset="0"/>
              </a:rPr>
              <a:t>A SLR </a:t>
            </a:r>
            <a:r>
              <a:rPr lang="es-ES" sz="2400" dirty="0" err="1">
                <a:latin typeface="Arial Nova" panose="020B0504020202020204" pitchFamily="34" charset="0"/>
              </a:rPr>
              <a:t>on</a:t>
            </a:r>
            <a:r>
              <a:rPr lang="es-ES" sz="2400" dirty="0">
                <a:latin typeface="Arial Nova" panose="020B0504020202020204" pitchFamily="34" charset="0"/>
              </a:rPr>
              <a:t> </a:t>
            </a:r>
            <a:r>
              <a:rPr lang="es-ES" sz="2400" dirty="0" err="1">
                <a:latin typeface="Arial Nova" panose="020B0504020202020204" pitchFamily="34" charset="0"/>
              </a:rPr>
              <a:t>the</a:t>
            </a:r>
            <a:r>
              <a:rPr lang="es-ES" sz="2400" dirty="0">
                <a:latin typeface="Arial Nova" panose="020B0504020202020204" pitchFamily="34" charset="0"/>
              </a:rPr>
              <a:t> use of </a:t>
            </a:r>
            <a:r>
              <a:rPr lang="es-ES" sz="2400" dirty="0" err="1">
                <a:latin typeface="Arial Nova" panose="020B0504020202020204" pitchFamily="34" charset="0"/>
              </a:rPr>
              <a:t>the</a:t>
            </a:r>
            <a:r>
              <a:rPr lang="es-ES" sz="2400" dirty="0">
                <a:latin typeface="Arial Nova" panose="020B0504020202020204" pitchFamily="34" charset="0"/>
              </a:rPr>
              <a:t> SZZ </a:t>
            </a:r>
            <a:r>
              <a:rPr lang="es-ES" sz="2400" dirty="0" err="1">
                <a:latin typeface="Arial Nova" panose="020B0504020202020204" pitchFamily="34" charset="0"/>
              </a:rPr>
              <a:t>algorithm</a:t>
            </a:r>
            <a:r>
              <a:rPr lang="es-ES" sz="2400" dirty="0">
                <a:latin typeface="Arial Nova" panose="020B0504020202020204" pitchFamily="34" charset="0"/>
              </a:rPr>
              <a:t>.</a:t>
            </a:r>
          </a:p>
          <a:p>
            <a:pPr marL="1028700" lvl="1" indent="-457200">
              <a:buSzPct val="66000"/>
              <a:buFont typeface="+mj-lt"/>
              <a:buAutoNum type="arabicPeriod"/>
            </a:pPr>
            <a:r>
              <a:rPr lang="es-ES" sz="2400" dirty="0">
                <a:latin typeface="Arial Nova" panose="020B0504020202020204" pitchFamily="34" charset="0"/>
              </a:rPr>
              <a:t>A </a:t>
            </a:r>
            <a:r>
              <a:rPr lang="es-ES" sz="2400" dirty="0" err="1">
                <a:latin typeface="Arial Nova" panose="020B0504020202020204" pitchFamily="34" charset="0"/>
              </a:rPr>
              <a:t>quantification</a:t>
            </a:r>
            <a:r>
              <a:rPr lang="es-ES" sz="2400" dirty="0">
                <a:latin typeface="Arial Nova" panose="020B0504020202020204" pitchFamily="34" charset="0"/>
              </a:rPr>
              <a:t> of </a:t>
            </a:r>
            <a:r>
              <a:rPr lang="es-ES" sz="2400" dirty="0" err="1">
                <a:latin typeface="Arial Nova" panose="020B0504020202020204" pitchFamily="34" charset="0"/>
              </a:rPr>
              <a:t>the</a:t>
            </a:r>
            <a:r>
              <a:rPr lang="es-ES" sz="2400" dirty="0">
                <a:latin typeface="Arial Nova" panose="020B0504020202020204" pitchFamily="34" charset="0"/>
              </a:rPr>
              <a:t> SZZ </a:t>
            </a:r>
            <a:r>
              <a:rPr lang="es-ES" sz="2400" dirty="0" err="1">
                <a:latin typeface="Arial Nova" panose="020B0504020202020204" pitchFamily="34" charset="0"/>
              </a:rPr>
              <a:t>algorithm</a:t>
            </a:r>
            <a:r>
              <a:rPr lang="es-ES" sz="2400" dirty="0">
                <a:latin typeface="Arial Nova" panose="020B0504020202020204" pitchFamily="34" charset="0"/>
              </a:rPr>
              <a:t>.</a:t>
            </a:r>
          </a:p>
          <a:p>
            <a:pPr marL="1028700" lvl="1" indent="-457200">
              <a:buSzPct val="66000"/>
              <a:buFont typeface="+mj-lt"/>
              <a:buAutoNum type="arabicPeriod"/>
            </a:pPr>
            <a:r>
              <a:rPr lang="es-ES" sz="2400" dirty="0">
                <a:latin typeface="Arial Nova" panose="020B0504020202020204" pitchFamily="34" charset="0"/>
              </a:rPr>
              <a:t>A </a:t>
            </a:r>
            <a:r>
              <a:rPr lang="es-ES" sz="2400" dirty="0" err="1">
                <a:latin typeface="Arial Nova" panose="020B0504020202020204" pitchFamily="34" charset="0"/>
              </a:rPr>
              <a:t>theoretical</a:t>
            </a:r>
            <a:r>
              <a:rPr lang="es-ES" sz="2400" dirty="0">
                <a:latin typeface="Arial Nova" panose="020B0504020202020204" pitchFamily="34" charset="0"/>
              </a:rPr>
              <a:t> </a:t>
            </a:r>
            <a:r>
              <a:rPr lang="es-ES" sz="2400" dirty="0" err="1">
                <a:latin typeface="Arial Nova" panose="020B0504020202020204" pitchFamily="34" charset="0"/>
              </a:rPr>
              <a:t>model</a:t>
            </a:r>
            <a:r>
              <a:rPr lang="es-ES" sz="2400" dirty="0">
                <a:latin typeface="Arial Nova" panose="020B0504020202020204" pitchFamily="34" charset="0"/>
              </a:rPr>
              <a:t> </a:t>
            </a:r>
            <a:r>
              <a:rPr lang="es-ES" sz="2400" dirty="0" err="1">
                <a:latin typeface="Arial Nova" panose="020B0504020202020204" pitchFamily="34" charset="0"/>
              </a:rPr>
              <a:t>for</a:t>
            </a:r>
            <a:r>
              <a:rPr lang="es-ES" sz="2400" dirty="0">
                <a:latin typeface="Arial Nova" panose="020B0504020202020204" pitchFamily="34" charset="0"/>
              </a:rPr>
              <a:t> </a:t>
            </a:r>
            <a:r>
              <a:rPr lang="es-ES" sz="2400" dirty="0" err="1">
                <a:latin typeface="Arial Nova" panose="020B0504020202020204" pitchFamily="34" charset="0"/>
              </a:rPr>
              <a:t>identifying</a:t>
            </a:r>
            <a:r>
              <a:rPr lang="es-ES" sz="2400" dirty="0">
                <a:latin typeface="Arial Nova" panose="020B0504020202020204" pitchFamily="34" charset="0"/>
              </a:rPr>
              <a:t> bugs-</a:t>
            </a:r>
            <a:r>
              <a:rPr lang="es-ES" sz="2400" dirty="0" err="1">
                <a:latin typeface="Arial Nova" panose="020B0504020202020204" pitchFamily="34" charset="0"/>
              </a:rPr>
              <a:t>introducing</a:t>
            </a:r>
            <a:r>
              <a:rPr lang="es-ES" sz="2400" dirty="0">
                <a:latin typeface="Arial Nova" panose="020B0504020202020204" pitchFamily="34" charset="0"/>
              </a:rPr>
              <a:t> </a:t>
            </a:r>
            <a:r>
              <a:rPr lang="es-ES" sz="2400" dirty="0" err="1">
                <a:latin typeface="Arial Nova" panose="020B0504020202020204" pitchFamily="34" charset="0"/>
              </a:rPr>
              <a:t>changes</a:t>
            </a:r>
            <a:r>
              <a:rPr lang="es-ES" sz="2400" dirty="0">
                <a:latin typeface="Arial Nova" panose="020B0504020202020204" pitchFamily="34" charset="0"/>
              </a:rPr>
              <a:t>.</a:t>
            </a:r>
          </a:p>
          <a:p>
            <a:pPr marL="1028700" lvl="1" indent="-457200">
              <a:buSzPct val="66000"/>
              <a:buFont typeface="+mj-lt"/>
              <a:buAutoNum type="arabicPeriod"/>
            </a:pPr>
            <a:r>
              <a:rPr lang="es-ES" sz="2400" dirty="0" err="1">
                <a:latin typeface="Arial Nova" panose="020B0504020202020204" pitchFamily="34" charset="0"/>
              </a:rPr>
              <a:t>An</a:t>
            </a:r>
            <a:r>
              <a:rPr lang="es-ES" sz="2400" dirty="0">
                <a:latin typeface="Arial Nova" panose="020B0504020202020204" pitchFamily="34" charset="0"/>
              </a:rPr>
              <a:t> </a:t>
            </a:r>
            <a:r>
              <a:rPr lang="es-ES" sz="2400" dirty="0" err="1">
                <a:latin typeface="Arial Nova" panose="020B0504020202020204" pitchFamily="34" charset="0"/>
              </a:rPr>
              <a:t>empirical</a:t>
            </a:r>
            <a:r>
              <a:rPr lang="es-ES" sz="2400" dirty="0">
                <a:latin typeface="Arial Nova" panose="020B0504020202020204" pitchFamily="34" charset="0"/>
              </a:rPr>
              <a:t> </a:t>
            </a:r>
            <a:r>
              <a:rPr lang="es-ES" sz="2400" dirty="0" err="1">
                <a:latin typeface="Arial Nova" panose="020B0504020202020204" pitchFamily="34" charset="0"/>
              </a:rPr>
              <a:t>study</a:t>
            </a:r>
            <a:r>
              <a:rPr lang="es-ES" sz="2400" dirty="0">
                <a:latin typeface="Arial Nova" panose="020B0504020202020204" pitchFamily="34" charset="0"/>
              </a:rPr>
              <a:t> to </a:t>
            </a:r>
            <a:r>
              <a:rPr lang="es-ES" sz="2400" dirty="0" err="1">
                <a:latin typeface="Arial Nova" panose="020B0504020202020204" pitchFamily="34" charset="0"/>
              </a:rPr>
              <a:t>validate</a:t>
            </a:r>
            <a:r>
              <a:rPr lang="es-ES" sz="2400" dirty="0">
                <a:latin typeface="Arial Nova" panose="020B0504020202020204" pitchFamily="34" charset="0"/>
              </a:rPr>
              <a:t> </a:t>
            </a:r>
            <a:r>
              <a:rPr lang="es-ES" sz="2400" dirty="0" err="1">
                <a:latin typeface="Arial Nova" panose="020B0504020202020204" pitchFamily="34" charset="0"/>
              </a:rPr>
              <a:t>the</a:t>
            </a:r>
            <a:r>
              <a:rPr lang="es-ES" sz="2400" dirty="0">
                <a:latin typeface="Arial Nova" panose="020B0504020202020204" pitchFamily="34" charset="0"/>
              </a:rPr>
              <a:t> </a:t>
            </a:r>
            <a:r>
              <a:rPr lang="es-ES" sz="2400" dirty="0" err="1">
                <a:latin typeface="Arial Nova" panose="020B0504020202020204" pitchFamily="34" charset="0"/>
              </a:rPr>
              <a:t>theoretical</a:t>
            </a:r>
            <a:r>
              <a:rPr lang="es-ES" sz="2400" dirty="0">
                <a:latin typeface="Arial Nova" panose="020B0504020202020204" pitchFamily="34" charset="0"/>
              </a:rPr>
              <a:t> </a:t>
            </a:r>
            <a:r>
              <a:rPr lang="es-ES" sz="2400" dirty="0" err="1">
                <a:latin typeface="Arial Nova" panose="020B0504020202020204" pitchFamily="34" charset="0"/>
              </a:rPr>
              <a:t>model</a:t>
            </a:r>
            <a:r>
              <a:rPr lang="es-ES" sz="2400" dirty="0">
                <a:latin typeface="Arial Nova" panose="020B0504020202020204" pitchFamily="34" charset="0"/>
              </a:rPr>
              <a:t>.</a:t>
            </a:r>
          </a:p>
        </p:txBody>
      </p:sp>
      <p:sp>
        <p:nvSpPr>
          <p:cNvPr id="5" name="Marcador de número de diapositiva 4">
            <a:extLst>
              <a:ext uri="{FF2B5EF4-FFF2-40B4-BE49-F238E27FC236}">
                <a16:creationId xmlns:a16="http://schemas.microsoft.com/office/drawing/2014/main" id="{8876D6BE-A344-C340-88ED-882BB741D4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11</a:t>
            </a:fld>
            <a:endParaRPr lang="es-ES"/>
          </a:p>
        </p:txBody>
      </p:sp>
    </p:spTree>
    <p:extLst>
      <p:ext uri="{BB962C8B-B14F-4D97-AF65-F5344CB8AC3E}">
        <p14:creationId xmlns:p14="http://schemas.microsoft.com/office/powerpoint/2010/main" val="450236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Overview</a:t>
            </a:r>
            <a:endParaRPr b="1"/>
          </a:p>
        </p:txBody>
      </p:sp>
      <p:sp>
        <p:nvSpPr>
          <p:cNvPr id="143" name="Google Shape;143;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Background</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b="1" dirty="0">
                <a:solidFill>
                  <a:schemeClr val="tx1"/>
                </a:solidFill>
                <a:latin typeface="Arial Nova" panose="020B0504020202020204" pitchFamily="34" charset="0"/>
              </a:rPr>
              <a:t>Systematic Literature Review</a:t>
            </a:r>
            <a:endParaRPr sz="2500" b="1" dirty="0">
              <a:solidFill>
                <a:schemeClr val="tx1"/>
              </a:solidFill>
              <a:latin typeface="Arial Nova" panose="020B0504020202020204" pitchFamily="34" charset="0"/>
            </a:endParaRPr>
          </a:p>
          <a:p>
            <a:pPr lvl="0" indent="-387350">
              <a:lnSpc>
                <a:spcPct val="150000"/>
              </a:lnSpc>
              <a:buSzPts val="2500"/>
              <a:buAutoNum type="arabicPeriod"/>
            </a:pPr>
            <a:r>
              <a:rPr lang="es-ES" sz="2500" dirty="0" err="1">
                <a:latin typeface="Arial Nova" panose="020B0504020202020204" pitchFamily="34" charset="0"/>
              </a:rPr>
              <a:t>Model</a:t>
            </a:r>
            <a:r>
              <a:rPr lang="es-ES" sz="2500" dirty="0">
                <a:latin typeface="Arial Nova" panose="020B0504020202020204" pitchFamily="34" charset="0"/>
              </a:rPr>
              <a:t> to </a:t>
            </a:r>
            <a:r>
              <a:rPr lang="es-ES" sz="2500" dirty="0" err="1">
                <a:latin typeface="Arial Nova" panose="020B0504020202020204" pitchFamily="34" charset="0"/>
              </a:rPr>
              <a:t>Identify</a:t>
            </a:r>
            <a:r>
              <a:rPr lang="es-ES" sz="2500" dirty="0">
                <a:latin typeface="Arial Nova" panose="020B0504020202020204" pitchFamily="34" charset="0"/>
              </a:rPr>
              <a:t> </a:t>
            </a:r>
            <a:r>
              <a:rPr lang="es-ES" sz="2500" dirty="0" err="1">
                <a:latin typeface="Arial Nova" panose="020B0504020202020204" pitchFamily="34" charset="0"/>
              </a:rPr>
              <a:t>Changes</a:t>
            </a:r>
            <a:r>
              <a:rPr lang="es-ES" sz="2500" dirty="0">
                <a:latin typeface="Arial Nova" panose="020B0504020202020204" pitchFamily="34" charset="0"/>
              </a:rPr>
              <a:t> </a:t>
            </a:r>
            <a:r>
              <a:rPr lang="es-ES" sz="2500" dirty="0" err="1">
                <a:latin typeface="Arial Nova" panose="020B0504020202020204" pitchFamily="34" charset="0"/>
              </a:rPr>
              <a:t>that</a:t>
            </a:r>
            <a:r>
              <a:rPr lang="es-ES" sz="2500" dirty="0">
                <a:latin typeface="Arial Nova" panose="020B0504020202020204" pitchFamily="34" charset="0"/>
              </a:rPr>
              <a:t> </a:t>
            </a:r>
            <a:r>
              <a:rPr lang="es-ES" sz="2500" dirty="0" err="1">
                <a:latin typeface="Arial Nova" panose="020B0504020202020204" pitchFamily="34" charset="0"/>
              </a:rPr>
              <a:t>Introduced</a:t>
            </a:r>
            <a:r>
              <a:rPr lang="es-ES" sz="2500" dirty="0">
                <a:latin typeface="Arial Nova" panose="020B0504020202020204" pitchFamily="34" charset="0"/>
              </a:rPr>
              <a:t> Bugs</a:t>
            </a:r>
          </a:p>
          <a:p>
            <a:pPr lvl="0" indent="-387350">
              <a:lnSpc>
                <a:spcPct val="150000"/>
              </a:lnSpc>
              <a:buSzPts val="2500"/>
              <a:buAutoNum type="arabicPeriod"/>
            </a:pPr>
            <a:r>
              <a:rPr lang="es-ES" sz="2500" dirty="0" err="1">
                <a:latin typeface="Arial Nova" panose="020B0504020202020204" pitchFamily="34" charset="0"/>
              </a:rPr>
              <a:t>Empirical</a:t>
            </a:r>
            <a:r>
              <a:rPr lang="es-ES" sz="2500" dirty="0">
                <a:latin typeface="Arial Nova" panose="020B0504020202020204" pitchFamily="34" charset="0"/>
              </a:rPr>
              <a:t> </a:t>
            </a:r>
            <a:r>
              <a:rPr lang="es-ES" sz="2500" dirty="0" err="1">
                <a:latin typeface="Arial Nova" panose="020B0504020202020204" pitchFamily="34" charset="0"/>
              </a:rPr>
              <a:t>Evaluation</a:t>
            </a:r>
            <a:r>
              <a:rPr lang="es-ES" sz="2500" dirty="0">
                <a:latin typeface="Arial Nova" panose="020B0504020202020204" pitchFamily="34" charset="0"/>
              </a:rPr>
              <a:t> of </a:t>
            </a:r>
            <a:r>
              <a:rPr lang="es-ES" sz="2500" dirty="0" err="1">
                <a:latin typeface="Arial Nova" panose="020B0504020202020204" pitchFamily="34" charset="0"/>
              </a:rPr>
              <a:t>the</a:t>
            </a:r>
            <a:r>
              <a:rPr lang="es-ES" sz="2500" dirty="0">
                <a:latin typeface="Arial Nova" panose="020B0504020202020204" pitchFamily="34" charset="0"/>
              </a:rPr>
              <a:t> </a:t>
            </a:r>
            <a:r>
              <a:rPr lang="es-ES" sz="2500" dirty="0" err="1">
                <a:latin typeface="Arial Nova" panose="020B0504020202020204" pitchFamily="34" charset="0"/>
              </a:rPr>
              <a:t>Model</a:t>
            </a:r>
            <a:endParaRPr lang="es-ES" sz="2500" dirty="0">
              <a:latin typeface="Arial Nova" panose="020B0504020202020204" pitchFamily="34" charset="0"/>
            </a:endParaRPr>
          </a:p>
          <a:p>
            <a:pPr lvl="0" indent="-387350">
              <a:lnSpc>
                <a:spcPct val="150000"/>
              </a:lnSpc>
              <a:buSzPts val="2500"/>
              <a:buAutoNum type="arabicPeriod"/>
            </a:pPr>
            <a:r>
              <a:rPr lang="es-ES" sz="2500" dirty="0" err="1">
                <a:latin typeface="Arial Nova" panose="020B0504020202020204" pitchFamily="34" charset="0"/>
              </a:rPr>
              <a:t>Findings</a:t>
            </a:r>
            <a:endParaRPr lang="es-ES" sz="2500" dirty="0">
              <a:latin typeface="Arial Nova" panose="020B0504020202020204" pitchFamily="34" charset="0"/>
            </a:endParaRPr>
          </a:p>
          <a:p>
            <a:pPr lvl="0" indent="-387350">
              <a:lnSpc>
                <a:spcPct val="150000"/>
              </a:lnSpc>
              <a:buSzPts val="2500"/>
              <a:buAutoNum type="arabicPeriod"/>
            </a:pPr>
            <a:r>
              <a:rPr lang="es-ES" sz="2500" dirty="0" err="1">
                <a:latin typeface="Arial Nova" panose="020B0504020202020204" pitchFamily="34" charset="0"/>
              </a:rPr>
              <a:t>Implications</a:t>
            </a:r>
            <a:r>
              <a:rPr lang="es-ES" sz="2500" dirty="0">
                <a:latin typeface="Arial Nova" panose="020B0504020202020204" pitchFamily="34" charset="0"/>
              </a:rPr>
              <a:t> and </a:t>
            </a:r>
            <a:r>
              <a:rPr lang="es-ES" sz="2500" dirty="0" err="1">
                <a:latin typeface="Arial Nova" panose="020B0504020202020204" pitchFamily="34" charset="0"/>
              </a:rPr>
              <a:t>Recommendations</a:t>
            </a:r>
            <a:endParaRPr lang="es-ES" sz="2500" dirty="0"/>
          </a:p>
        </p:txBody>
      </p:sp>
      <p:pic>
        <p:nvPicPr>
          <p:cNvPr id="144" name="Google Shape;144;p21"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E272C2B7-D800-6847-89EA-5FFA4AA7B4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12</a:t>
            </a:fld>
            <a:endParaRPr lang="es-E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47759DCD-EC81-2849-B708-B0BEE4DB7352}"/>
              </a:ext>
            </a:extLst>
          </p:cNvPr>
          <p:cNvSpPr>
            <a:spLocks noGrp="1"/>
          </p:cNvSpPr>
          <p:nvPr>
            <p:ph type="title"/>
          </p:nvPr>
        </p:nvSpPr>
        <p:spPr/>
        <p:txBody>
          <a:bodyPr/>
          <a:lstStyle/>
          <a:p>
            <a:r>
              <a:rPr lang="es-ES" b="1" dirty="0" err="1"/>
              <a:t>Reproducibility</a:t>
            </a:r>
            <a:r>
              <a:rPr lang="es-ES" b="1" dirty="0"/>
              <a:t> and </a:t>
            </a:r>
            <a:r>
              <a:rPr lang="es-ES" b="1" dirty="0" err="1"/>
              <a:t>Credibility</a:t>
            </a:r>
            <a:r>
              <a:rPr lang="es-ES" b="1" dirty="0"/>
              <a:t> in </a:t>
            </a:r>
            <a:r>
              <a:rPr lang="es-ES" b="1" dirty="0" err="1"/>
              <a:t>Empirical</a:t>
            </a:r>
            <a:r>
              <a:rPr lang="es-ES" b="1" dirty="0"/>
              <a:t> Software </a:t>
            </a:r>
            <a:r>
              <a:rPr lang="es-ES" b="1" dirty="0" err="1"/>
              <a:t>Engineering</a:t>
            </a:r>
            <a:r>
              <a:rPr lang="es-ES" dirty="0"/>
              <a:t>: </a:t>
            </a:r>
            <a:br>
              <a:rPr lang="es-ES" dirty="0"/>
            </a:br>
            <a:endParaRPr lang="en-US" dirty="0"/>
          </a:p>
        </p:txBody>
      </p:sp>
      <p:sp>
        <p:nvSpPr>
          <p:cNvPr id="8" name="Marcador de texto 7">
            <a:extLst>
              <a:ext uri="{FF2B5EF4-FFF2-40B4-BE49-F238E27FC236}">
                <a16:creationId xmlns:a16="http://schemas.microsoft.com/office/drawing/2014/main" id="{8EC84722-8ED9-4546-84E7-9373CB033679}"/>
              </a:ext>
            </a:extLst>
          </p:cNvPr>
          <p:cNvSpPr>
            <a:spLocks noGrp="1"/>
          </p:cNvSpPr>
          <p:nvPr>
            <p:ph type="body" idx="1"/>
          </p:nvPr>
        </p:nvSpPr>
        <p:spPr>
          <a:xfrm>
            <a:off x="311700" y="1471613"/>
            <a:ext cx="8520600" cy="3097262"/>
          </a:xfrm>
        </p:spPr>
        <p:txBody>
          <a:bodyPr/>
          <a:lstStyle/>
          <a:p>
            <a:pPr marL="114300" indent="0">
              <a:buNone/>
            </a:pPr>
            <a:r>
              <a:rPr lang="es-ES" sz="2000" dirty="0">
                <a:latin typeface="Arial Nova" panose="020B0504020202020204" pitchFamily="34" charset="0"/>
              </a:rPr>
              <a:t>A case </a:t>
            </a:r>
            <a:r>
              <a:rPr lang="es-ES" sz="2000" dirty="0" err="1">
                <a:latin typeface="Arial Nova" panose="020B0504020202020204" pitchFamily="34" charset="0"/>
              </a:rPr>
              <a:t>study</a:t>
            </a:r>
            <a:r>
              <a:rPr lang="es-ES" sz="2000" dirty="0">
                <a:latin typeface="Arial Nova" panose="020B0504020202020204" pitchFamily="34" charset="0"/>
              </a:rPr>
              <a:t> </a:t>
            </a:r>
            <a:r>
              <a:rPr lang="es-ES" sz="2000" dirty="0" err="1">
                <a:latin typeface="Arial Nova" panose="020B0504020202020204" pitchFamily="34" charset="0"/>
              </a:rPr>
              <a:t>based</a:t>
            </a:r>
            <a:r>
              <a:rPr lang="es-ES" sz="2000" dirty="0">
                <a:latin typeface="Arial Nova" panose="020B0504020202020204" pitchFamily="34" charset="0"/>
              </a:rPr>
              <a:t> </a:t>
            </a:r>
            <a:r>
              <a:rPr lang="es-ES" sz="2000" dirty="0" err="1">
                <a:latin typeface="Arial Nova" panose="020B0504020202020204" pitchFamily="34" charset="0"/>
              </a:rPr>
              <a:t>on</a:t>
            </a:r>
            <a:r>
              <a:rPr lang="es-ES" sz="2000" dirty="0">
                <a:latin typeface="Arial Nova" panose="020B0504020202020204" pitchFamily="34" charset="0"/>
              </a:rPr>
              <a:t> a </a:t>
            </a:r>
            <a:r>
              <a:rPr lang="es-ES" sz="2000" dirty="0" err="1">
                <a:latin typeface="Arial Nova" panose="020B0504020202020204" pitchFamily="34" charset="0"/>
              </a:rPr>
              <a:t>systematic</a:t>
            </a:r>
            <a:r>
              <a:rPr lang="es-ES" sz="2000" dirty="0">
                <a:latin typeface="Arial Nova" panose="020B0504020202020204" pitchFamily="34" charset="0"/>
              </a:rPr>
              <a:t> </a:t>
            </a:r>
            <a:r>
              <a:rPr lang="es-ES" sz="2000" dirty="0" err="1">
                <a:latin typeface="Arial Nova" panose="020B0504020202020204" pitchFamily="34" charset="0"/>
              </a:rPr>
              <a:t>literature</a:t>
            </a:r>
            <a:r>
              <a:rPr lang="es-ES" sz="2000" dirty="0">
                <a:latin typeface="Arial Nova" panose="020B0504020202020204" pitchFamily="34" charset="0"/>
              </a:rPr>
              <a:t> </a:t>
            </a:r>
            <a:r>
              <a:rPr lang="es-ES" sz="2000" dirty="0" err="1">
                <a:latin typeface="Arial Nova" panose="020B0504020202020204" pitchFamily="34" charset="0"/>
              </a:rPr>
              <a:t>review</a:t>
            </a:r>
            <a:r>
              <a:rPr lang="es-ES" sz="2000" dirty="0">
                <a:latin typeface="Arial Nova" panose="020B0504020202020204" pitchFamily="34" charset="0"/>
              </a:rPr>
              <a:t> of </a:t>
            </a:r>
            <a:r>
              <a:rPr lang="es-ES" sz="2000" dirty="0" err="1">
                <a:latin typeface="Arial Nova" panose="020B0504020202020204" pitchFamily="34" charset="0"/>
              </a:rPr>
              <a:t>the</a:t>
            </a:r>
            <a:r>
              <a:rPr lang="es-ES" sz="2000" dirty="0">
                <a:latin typeface="Arial Nova" panose="020B0504020202020204" pitchFamily="34" charset="0"/>
              </a:rPr>
              <a:t> use of </a:t>
            </a:r>
            <a:r>
              <a:rPr lang="es-ES" sz="2000" dirty="0" err="1">
                <a:latin typeface="Arial Nova" panose="020B0504020202020204" pitchFamily="34" charset="0"/>
              </a:rPr>
              <a:t>the</a:t>
            </a:r>
            <a:r>
              <a:rPr lang="es-ES" sz="2000" dirty="0">
                <a:latin typeface="Arial Nova" panose="020B0504020202020204" pitchFamily="34" charset="0"/>
              </a:rPr>
              <a:t> SZZ </a:t>
            </a:r>
            <a:r>
              <a:rPr lang="es-ES" sz="2000" dirty="0" err="1">
                <a:latin typeface="Arial Nova" panose="020B0504020202020204" pitchFamily="34" charset="0"/>
              </a:rPr>
              <a:t>algorithm</a:t>
            </a:r>
            <a:r>
              <a:rPr lang="es-ES" sz="2000" dirty="0">
                <a:latin typeface="Arial Nova" panose="020B0504020202020204" pitchFamily="34" charset="0"/>
              </a:rPr>
              <a:t>:</a:t>
            </a:r>
          </a:p>
          <a:p>
            <a:pPr marL="114300" indent="0">
              <a:buNone/>
            </a:pPr>
            <a:endParaRPr lang="es-ES" sz="2000" dirty="0">
              <a:latin typeface="Arial Nova" panose="020B0504020202020204" pitchFamily="34" charset="0"/>
            </a:endParaRPr>
          </a:p>
          <a:p>
            <a:pPr marL="114300" indent="0">
              <a:buNone/>
            </a:pPr>
            <a:endParaRPr lang="es-ES" sz="2000" dirty="0">
              <a:latin typeface="Arial Nova" panose="020B0504020202020204" pitchFamily="34" charset="0"/>
            </a:endParaRPr>
          </a:p>
          <a:p>
            <a:endParaRPr lang="en-US" dirty="0"/>
          </a:p>
        </p:txBody>
      </p:sp>
      <p:sp>
        <p:nvSpPr>
          <p:cNvPr id="5" name="Marcador de número de diapositiva 4">
            <a:extLst>
              <a:ext uri="{FF2B5EF4-FFF2-40B4-BE49-F238E27FC236}">
                <a16:creationId xmlns:a16="http://schemas.microsoft.com/office/drawing/2014/main" id="{AC905DE4-57BC-F54F-89E5-DF3618AD735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13</a:t>
            </a:fld>
            <a:endParaRPr lang="es-ES"/>
          </a:p>
        </p:txBody>
      </p:sp>
      <p:sp>
        <p:nvSpPr>
          <p:cNvPr id="9" name="Rectángulo 8">
            <a:extLst>
              <a:ext uri="{FF2B5EF4-FFF2-40B4-BE49-F238E27FC236}">
                <a16:creationId xmlns:a16="http://schemas.microsoft.com/office/drawing/2014/main" id="{AA5B2140-C680-CB4F-87DF-CB0EF7C030AC}"/>
              </a:ext>
            </a:extLst>
          </p:cNvPr>
          <p:cNvSpPr/>
          <p:nvPr/>
        </p:nvSpPr>
        <p:spPr>
          <a:xfrm>
            <a:off x="939403" y="2642071"/>
            <a:ext cx="7265194" cy="1631216"/>
          </a:xfrm>
          <a:prstGeom prst="rect">
            <a:avLst/>
          </a:prstGeom>
        </p:spPr>
        <p:txBody>
          <a:bodyPr wrap="square">
            <a:spAutoFit/>
          </a:bodyPr>
          <a:lstStyle/>
          <a:p>
            <a:pPr marL="546100" lvl="0" indent="-457200">
              <a:buClr>
                <a:schemeClr val="tx2">
                  <a:lumMod val="75000"/>
                </a:schemeClr>
              </a:buClr>
              <a:buSzPts val="2200"/>
              <a:buFont typeface="+mj-lt"/>
              <a:buAutoNum type="arabicPeriod"/>
            </a:pPr>
            <a:r>
              <a:rPr lang="en-US" sz="2000" dirty="0">
                <a:solidFill>
                  <a:schemeClr val="accent3"/>
                </a:solidFill>
                <a:latin typeface="Arial Nova" panose="020B0504020202020204" pitchFamily="34" charset="0"/>
              </a:rPr>
              <a:t>What is the impact of the SZZ algorithm in academia?</a:t>
            </a:r>
          </a:p>
          <a:p>
            <a:pPr marL="914400" lvl="0" indent="-457200">
              <a:buClr>
                <a:schemeClr val="tx2">
                  <a:lumMod val="75000"/>
                </a:schemeClr>
              </a:buClr>
              <a:buFont typeface="+mj-lt"/>
              <a:buAutoNum type="arabicPeriod"/>
            </a:pPr>
            <a:endParaRPr lang="en-US" sz="2000" dirty="0">
              <a:solidFill>
                <a:schemeClr val="accent3"/>
              </a:solidFill>
              <a:latin typeface="Arial Nova" panose="020B0504020202020204" pitchFamily="34" charset="0"/>
            </a:endParaRPr>
          </a:p>
          <a:p>
            <a:pPr marL="546100" lvl="0" indent="-457200">
              <a:buClr>
                <a:schemeClr val="tx2">
                  <a:lumMod val="75000"/>
                </a:schemeClr>
              </a:buClr>
              <a:buSzPts val="2200"/>
              <a:buFont typeface="+mj-lt"/>
              <a:buAutoNum type="arabicPeriod"/>
            </a:pPr>
            <a:r>
              <a:rPr lang="en-US" sz="2000" dirty="0">
                <a:solidFill>
                  <a:schemeClr val="accent3"/>
                </a:solidFill>
                <a:latin typeface="Arial Nova" panose="020B0504020202020204" pitchFamily="34" charset="0"/>
              </a:rPr>
              <a:t>Are studies that use the SZZ reproducible?</a:t>
            </a:r>
          </a:p>
          <a:p>
            <a:pPr marL="914400" lvl="0" indent="-457200">
              <a:buClr>
                <a:schemeClr val="tx2">
                  <a:lumMod val="75000"/>
                </a:schemeClr>
              </a:buClr>
              <a:buFont typeface="+mj-lt"/>
              <a:buAutoNum type="arabicPeriod"/>
            </a:pPr>
            <a:endParaRPr lang="en-US" sz="2000" dirty="0">
              <a:solidFill>
                <a:schemeClr val="accent3"/>
              </a:solidFill>
              <a:latin typeface="Arial Nova" panose="020B0504020202020204" pitchFamily="34" charset="0"/>
            </a:endParaRPr>
          </a:p>
          <a:p>
            <a:pPr marL="546100" lvl="0" indent="-457200">
              <a:buClr>
                <a:schemeClr val="tx2">
                  <a:lumMod val="75000"/>
                </a:schemeClr>
              </a:buClr>
              <a:buSzPts val="2200"/>
              <a:buFont typeface="+mj-lt"/>
              <a:buAutoNum type="arabicPeriod"/>
            </a:pPr>
            <a:r>
              <a:rPr lang="en-US" sz="2000" dirty="0">
                <a:solidFill>
                  <a:schemeClr val="accent3"/>
                </a:solidFill>
                <a:latin typeface="Arial Nova" panose="020B0504020202020204" pitchFamily="34" charset="0"/>
              </a:rPr>
              <a:t>Do the publication mention the limitations of SZZ?</a:t>
            </a:r>
          </a:p>
        </p:txBody>
      </p:sp>
    </p:spTree>
    <p:extLst>
      <p:ext uri="{BB962C8B-B14F-4D97-AF65-F5344CB8AC3E}">
        <p14:creationId xmlns:p14="http://schemas.microsoft.com/office/powerpoint/2010/main" val="3923441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669027-397C-EC48-BDBE-E587AC991488}"/>
              </a:ext>
            </a:extLst>
          </p:cNvPr>
          <p:cNvSpPr>
            <a:spLocks noGrp="1"/>
          </p:cNvSpPr>
          <p:nvPr>
            <p:ph type="title"/>
          </p:nvPr>
        </p:nvSpPr>
        <p:spPr/>
        <p:txBody>
          <a:bodyPr/>
          <a:lstStyle/>
          <a:p>
            <a:r>
              <a:rPr lang="en-US" b="1" dirty="0"/>
              <a:t>Inclusion Criteria :</a:t>
            </a:r>
          </a:p>
        </p:txBody>
      </p:sp>
      <p:sp>
        <p:nvSpPr>
          <p:cNvPr id="3" name="Marcador de texto 2">
            <a:extLst>
              <a:ext uri="{FF2B5EF4-FFF2-40B4-BE49-F238E27FC236}">
                <a16:creationId xmlns:a16="http://schemas.microsoft.com/office/drawing/2014/main" id="{7B4CC87A-CF77-864D-9CCD-2A5D1750A29F}"/>
              </a:ext>
            </a:extLst>
          </p:cNvPr>
          <p:cNvSpPr>
            <a:spLocks noGrp="1"/>
          </p:cNvSpPr>
          <p:nvPr>
            <p:ph type="body" idx="1"/>
          </p:nvPr>
        </p:nvSpPr>
        <p:spPr>
          <a:xfrm>
            <a:off x="311700" y="1017725"/>
            <a:ext cx="8520600" cy="3416400"/>
          </a:xfrm>
        </p:spPr>
        <p:txBody>
          <a:bodyPr/>
          <a:lstStyle/>
          <a:p>
            <a:pPr marL="114300" indent="0">
              <a:buNone/>
            </a:pPr>
            <a:r>
              <a:rPr lang="es-ES" sz="2800" dirty="0" err="1">
                <a:latin typeface="Arial Nova" panose="020B0504020202020204" pitchFamily="34" charset="0"/>
              </a:rPr>
              <a:t>All</a:t>
            </a:r>
            <a:r>
              <a:rPr lang="es-ES" sz="2800" dirty="0">
                <a:latin typeface="Arial Nova" panose="020B0504020202020204" pitchFamily="34" charset="0"/>
              </a:rPr>
              <a:t> </a:t>
            </a:r>
            <a:r>
              <a:rPr lang="es-ES" sz="2800" dirty="0" err="1">
                <a:latin typeface="Arial Nova" panose="020B0504020202020204" pitchFamily="34" charset="0"/>
              </a:rPr>
              <a:t>published</a:t>
            </a:r>
            <a:r>
              <a:rPr lang="es-ES" sz="2800" dirty="0">
                <a:latin typeface="Arial Nova" panose="020B0504020202020204" pitchFamily="34" charset="0"/>
              </a:rPr>
              <a:t> </a:t>
            </a:r>
            <a:r>
              <a:rPr lang="es-ES" sz="2800" dirty="0" err="1">
                <a:latin typeface="Arial Nova" panose="020B0504020202020204" pitchFamily="34" charset="0"/>
              </a:rPr>
              <a:t>studies</a:t>
            </a:r>
            <a:r>
              <a:rPr lang="es-ES" sz="2800" dirty="0">
                <a:latin typeface="Arial Nova" panose="020B0504020202020204" pitchFamily="34" charset="0"/>
              </a:rPr>
              <a:t> </a:t>
            </a:r>
            <a:r>
              <a:rPr lang="es-ES" sz="2800" dirty="0" err="1">
                <a:latin typeface="Arial Nova" panose="020B0504020202020204" pitchFamily="34" charset="0"/>
              </a:rPr>
              <a:t>written</a:t>
            </a:r>
            <a:r>
              <a:rPr lang="es-ES" sz="2800" dirty="0">
                <a:latin typeface="Arial Nova" panose="020B0504020202020204" pitchFamily="34" charset="0"/>
              </a:rPr>
              <a:t> in English </a:t>
            </a:r>
            <a:r>
              <a:rPr lang="es-ES" sz="2800" dirty="0" err="1">
                <a:latin typeface="Arial Nova" panose="020B0504020202020204" pitchFamily="34" charset="0"/>
              </a:rPr>
              <a:t>that</a:t>
            </a:r>
            <a:r>
              <a:rPr lang="es-ES" sz="2800" dirty="0">
                <a:latin typeface="Arial Nova" panose="020B0504020202020204" pitchFamily="34" charset="0"/>
              </a:rPr>
              <a:t> cite </a:t>
            </a:r>
            <a:r>
              <a:rPr lang="es-ES" sz="2800" dirty="0" err="1">
                <a:latin typeface="Arial Nova" panose="020B0504020202020204" pitchFamily="34" charset="0"/>
              </a:rPr>
              <a:t>either</a:t>
            </a:r>
            <a:r>
              <a:rPr lang="es-ES" sz="2800" dirty="0">
                <a:latin typeface="Arial Nova" panose="020B0504020202020204" pitchFamily="34" charset="0"/>
              </a:rPr>
              <a:t>: </a:t>
            </a:r>
          </a:p>
          <a:p>
            <a:pPr marL="1028700" lvl="1" indent="-457200">
              <a:buFont typeface="+mj-lt"/>
              <a:buAutoNum type="arabicPeriod"/>
            </a:pPr>
            <a:r>
              <a:rPr lang="es-ES" sz="2000" dirty="0" err="1">
                <a:latin typeface="Arial Nova" panose="020B0504020202020204" pitchFamily="34" charset="0"/>
              </a:rPr>
              <a:t>The</a:t>
            </a:r>
            <a:r>
              <a:rPr lang="es-ES" sz="2000" dirty="0">
                <a:latin typeface="Arial Nova" panose="020B0504020202020204" pitchFamily="34" charset="0"/>
              </a:rPr>
              <a:t> original SZZ </a:t>
            </a:r>
            <a:r>
              <a:rPr lang="es-ES" sz="2000" dirty="0" err="1">
                <a:latin typeface="Arial Nova" panose="020B0504020202020204" pitchFamily="34" charset="0"/>
              </a:rPr>
              <a:t>publication</a:t>
            </a:r>
            <a:r>
              <a:rPr lang="es-ES" sz="2000" dirty="0">
                <a:latin typeface="Arial Nova" panose="020B0504020202020204" pitchFamily="34" charset="0"/>
              </a:rPr>
              <a:t>: “</a:t>
            </a:r>
            <a:r>
              <a:rPr lang="es-ES" sz="2000" b="1" dirty="0" err="1">
                <a:solidFill>
                  <a:schemeClr val="tx1"/>
                </a:solidFill>
                <a:latin typeface="Arial Nova" panose="020B0504020202020204" pitchFamily="34" charset="0"/>
              </a:rPr>
              <a:t>When</a:t>
            </a:r>
            <a:r>
              <a:rPr lang="es-ES" sz="2000" b="1" dirty="0">
                <a:solidFill>
                  <a:schemeClr val="tx1"/>
                </a:solidFill>
                <a:latin typeface="Arial Nova" panose="020B0504020202020204" pitchFamily="34" charset="0"/>
              </a:rPr>
              <a:t> do </a:t>
            </a:r>
            <a:r>
              <a:rPr lang="es-ES" sz="2000" b="1" dirty="0" err="1">
                <a:solidFill>
                  <a:schemeClr val="tx1"/>
                </a:solidFill>
                <a:latin typeface="Arial Nova" panose="020B0504020202020204" pitchFamily="34" charset="0"/>
              </a:rPr>
              <a:t>changes</a:t>
            </a:r>
            <a:r>
              <a:rPr lang="es-ES" sz="2000" b="1" dirty="0">
                <a:solidFill>
                  <a:schemeClr val="tx1"/>
                </a:solidFill>
                <a:latin typeface="Arial Nova" panose="020B0504020202020204" pitchFamily="34" charset="0"/>
              </a:rPr>
              <a:t> induce </a:t>
            </a:r>
            <a:r>
              <a:rPr lang="es-ES" sz="2000" b="1" dirty="0" err="1">
                <a:solidFill>
                  <a:schemeClr val="tx1"/>
                </a:solidFill>
                <a:latin typeface="Arial Nova" panose="020B0504020202020204" pitchFamily="34" charset="0"/>
              </a:rPr>
              <a:t>fixes</a:t>
            </a:r>
            <a:r>
              <a:rPr lang="es-ES" sz="2000" b="1" dirty="0">
                <a:solidFill>
                  <a:schemeClr val="tx1"/>
                </a:solidFill>
                <a:latin typeface="Arial Nova" panose="020B0504020202020204" pitchFamily="34" charset="0"/>
              </a:rPr>
              <a:t>?</a:t>
            </a:r>
            <a:r>
              <a:rPr lang="es-ES" sz="2000" b="1" dirty="0">
                <a:latin typeface="Arial Nova" panose="020B0504020202020204" pitchFamily="34" charset="0"/>
              </a:rPr>
              <a:t>”, </a:t>
            </a:r>
            <a:r>
              <a:rPr lang="es-ES" sz="2000" dirty="0" err="1">
                <a:latin typeface="Arial Nova" panose="020B0504020202020204" pitchFamily="34" charset="0"/>
              </a:rPr>
              <a:t>or</a:t>
            </a:r>
            <a:endParaRPr lang="es-ES" sz="2000" dirty="0">
              <a:latin typeface="Arial Nova" panose="020B0504020202020204" pitchFamily="34" charset="0"/>
            </a:endParaRPr>
          </a:p>
          <a:p>
            <a:pPr marL="1028700" lvl="1" indent="-457200">
              <a:buFont typeface="+mj-lt"/>
              <a:buAutoNum type="arabicPeriod"/>
            </a:pPr>
            <a:r>
              <a:rPr lang="es-ES" sz="2000" dirty="0" err="1">
                <a:latin typeface="Arial Nova" panose="020B0504020202020204" pitchFamily="34" charset="0"/>
              </a:rPr>
              <a:t>one</a:t>
            </a:r>
            <a:r>
              <a:rPr lang="es-ES" sz="2000" dirty="0">
                <a:latin typeface="Arial Nova" panose="020B0504020202020204" pitchFamily="34" charset="0"/>
              </a:rPr>
              <a:t> of </a:t>
            </a:r>
            <a:r>
              <a:rPr lang="es-ES" sz="2000" dirty="0" err="1">
                <a:latin typeface="Arial Nova" panose="020B0504020202020204" pitchFamily="34" charset="0"/>
              </a:rPr>
              <a:t>the</a:t>
            </a:r>
            <a:r>
              <a:rPr lang="es-ES" sz="2000" dirty="0">
                <a:latin typeface="Arial Nova" panose="020B0504020202020204" pitchFamily="34" charset="0"/>
              </a:rPr>
              <a:t> </a:t>
            </a:r>
            <a:r>
              <a:rPr lang="es-ES" sz="2000" dirty="0" err="1">
                <a:latin typeface="Arial Nova" panose="020B0504020202020204" pitchFamily="34" charset="0"/>
              </a:rPr>
              <a:t>two</a:t>
            </a:r>
            <a:r>
              <a:rPr lang="es-ES" sz="2000" dirty="0">
                <a:latin typeface="Arial Nova" panose="020B0504020202020204" pitchFamily="34" charset="0"/>
              </a:rPr>
              <a:t> </a:t>
            </a:r>
            <a:r>
              <a:rPr lang="es-ES" sz="2000" dirty="0" err="1">
                <a:latin typeface="Arial Nova" panose="020B0504020202020204" pitchFamily="34" charset="0"/>
              </a:rPr>
              <a:t>publications</a:t>
            </a:r>
            <a:r>
              <a:rPr lang="es-ES" sz="2000" dirty="0">
                <a:latin typeface="Arial Nova" panose="020B0504020202020204" pitchFamily="34" charset="0"/>
              </a:rPr>
              <a:t> </a:t>
            </a:r>
            <a:r>
              <a:rPr lang="es-ES" sz="2000" dirty="0" err="1">
                <a:latin typeface="Arial Nova" panose="020B0504020202020204" pitchFamily="34" charset="0"/>
              </a:rPr>
              <a:t>with</a:t>
            </a:r>
            <a:r>
              <a:rPr lang="es-ES" sz="2000" dirty="0">
                <a:latin typeface="Arial Nova" panose="020B0504020202020204" pitchFamily="34" charset="0"/>
              </a:rPr>
              <a:t> </a:t>
            </a:r>
            <a:r>
              <a:rPr lang="es-ES" sz="2000" dirty="0" err="1">
                <a:latin typeface="Arial Nova" panose="020B0504020202020204" pitchFamily="34" charset="0"/>
              </a:rPr>
              <a:t>improved</a:t>
            </a:r>
            <a:r>
              <a:rPr lang="es-ES" sz="2000" dirty="0">
                <a:latin typeface="Arial Nova" panose="020B0504020202020204" pitchFamily="34" charset="0"/>
              </a:rPr>
              <a:t> </a:t>
            </a:r>
            <a:r>
              <a:rPr lang="es-ES" sz="2000" dirty="0" err="1">
                <a:latin typeface="Arial Nova" panose="020B0504020202020204" pitchFamily="34" charset="0"/>
              </a:rPr>
              <a:t>versions</a:t>
            </a:r>
            <a:r>
              <a:rPr lang="es-ES" sz="2000" dirty="0">
                <a:latin typeface="Arial Nova" panose="020B0504020202020204" pitchFamily="34" charset="0"/>
              </a:rPr>
              <a:t>: </a:t>
            </a:r>
          </a:p>
          <a:p>
            <a:pPr marL="1028700" lvl="2" indent="0">
              <a:buNone/>
            </a:pPr>
            <a:r>
              <a:rPr lang="es-ES" sz="2000" dirty="0">
                <a:latin typeface="Arial Nova" panose="020B0504020202020204" pitchFamily="34" charset="0"/>
              </a:rPr>
              <a:t>“</a:t>
            </a:r>
            <a:r>
              <a:rPr lang="es-ES" sz="2000" b="1" dirty="0" err="1">
                <a:solidFill>
                  <a:schemeClr val="tx1"/>
                </a:solidFill>
                <a:latin typeface="Arial Nova" panose="020B0504020202020204" pitchFamily="34" charset="0"/>
              </a:rPr>
              <a:t>Automatic</a:t>
            </a:r>
            <a:r>
              <a:rPr lang="es-ES" sz="2000" b="1" dirty="0">
                <a:solidFill>
                  <a:schemeClr val="tx1"/>
                </a:solidFill>
                <a:latin typeface="Arial Nova" panose="020B0504020202020204" pitchFamily="34" charset="0"/>
              </a:rPr>
              <a:t> </a:t>
            </a:r>
            <a:r>
              <a:rPr lang="es-ES" sz="2000" b="1" dirty="0" err="1">
                <a:solidFill>
                  <a:schemeClr val="tx1"/>
                </a:solidFill>
                <a:latin typeface="Arial Nova" panose="020B0504020202020204" pitchFamily="34" charset="0"/>
              </a:rPr>
              <a:t>Identification</a:t>
            </a:r>
            <a:r>
              <a:rPr lang="es-ES" sz="2000" b="1" dirty="0">
                <a:solidFill>
                  <a:schemeClr val="tx1"/>
                </a:solidFill>
                <a:latin typeface="Arial Nova" panose="020B0504020202020204" pitchFamily="34" charset="0"/>
              </a:rPr>
              <a:t> of Bug-</a:t>
            </a:r>
            <a:r>
              <a:rPr lang="es-ES" sz="2000" b="1" dirty="0" err="1">
                <a:solidFill>
                  <a:schemeClr val="tx1"/>
                </a:solidFill>
                <a:latin typeface="Arial Nova" panose="020B0504020202020204" pitchFamily="34" charset="0"/>
              </a:rPr>
              <a:t>Introducing</a:t>
            </a:r>
            <a:r>
              <a:rPr lang="es-ES" sz="2000" b="1" dirty="0">
                <a:solidFill>
                  <a:schemeClr val="tx1"/>
                </a:solidFill>
                <a:latin typeface="Arial Nova" panose="020B0504020202020204" pitchFamily="34" charset="0"/>
              </a:rPr>
              <a:t> </a:t>
            </a:r>
            <a:r>
              <a:rPr lang="es-ES" sz="2000" b="1" dirty="0" err="1">
                <a:solidFill>
                  <a:schemeClr val="tx1"/>
                </a:solidFill>
                <a:latin typeface="Arial Nova" panose="020B0504020202020204" pitchFamily="34" charset="0"/>
              </a:rPr>
              <a:t>Changes</a:t>
            </a:r>
            <a:r>
              <a:rPr lang="es-ES" sz="2000" dirty="0">
                <a:latin typeface="Arial Nova" panose="020B0504020202020204" pitchFamily="34" charset="0"/>
              </a:rPr>
              <a:t>”,</a:t>
            </a:r>
          </a:p>
          <a:p>
            <a:pPr marL="1028700" lvl="2" indent="0">
              <a:buNone/>
            </a:pPr>
            <a:r>
              <a:rPr lang="es-ES" sz="2000" dirty="0">
                <a:latin typeface="Arial Nova" panose="020B0504020202020204" pitchFamily="34" charset="0"/>
              </a:rPr>
              <a:t>“</a:t>
            </a:r>
            <a:r>
              <a:rPr lang="es-ES" sz="2000" b="1" dirty="0">
                <a:solidFill>
                  <a:schemeClr val="tx1"/>
                </a:solidFill>
                <a:latin typeface="Arial Nova" panose="020B0504020202020204" pitchFamily="34" charset="0"/>
              </a:rPr>
              <a:t>SZZ </a:t>
            </a:r>
            <a:r>
              <a:rPr lang="es-ES" sz="2000" b="1" dirty="0" err="1">
                <a:solidFill>
                  <a:schemeClr val="tx1"/>
                </a:solidFill>
                <a:latin typeface="Arial Nova" panose="020B0504020202020204" pitchFamily="34" charset="0"/>
              </a:rPr>
              <a:t>Revisited</a:t>
            </a:r>
            <a:r>
              <a:rPr lang="es-ES" sz="2000" b="1" dirty="0">
                <a:solidFill>
                  <a:schemeClr val="tx1"/>
                </a:solidFill>
                <a:latin typeface="Arial Nova" panose="020B0504020202020204" pitchFamily="34" charset="0"/>
              </a:rPr>
              <a:t>: </a:t>
            </a:r>
            <a:r>
              <a:rPr lang="es-ES" sz="2000" b="1" dirty="0" err="1">
                <a:solidFill>
                  <a:schemeClr val="tx1"/>
                </a:solidFill>
                <a:latin typeface="Arial Nova" panose="020B0504020202020204" pitchFamily="34" charset="0"/>
              </a:rPr>
              <a:t>Verifying</a:t>
            </a:r>
            <a:r>
              <a:rPr lang="es-ES" sz="2000" b="1" dirty="0">
                <a:solidFill>
                  <a:schemeClr val="tx1"/>
                </a:solidFill>
                <a:latin typeface="Arial Nova" panose="020B0504020202020204" pitchFamily="34" charset="0"/>
              </a:rPr>
              <a:t> </a:t>
            </a:r>
            <a:r>
              <a:rPr lang="es-ES" sz="2000" b="1" dirty="0" err="1">
                <a:solidFill>
                  <a:schemeClr val="tx1"/>
                </a:solidFill>
                <a:latin typeface="Arial Nova" panose="020B0504020202020204" pitchFamily="34" charset="0"/>
              </a:rPr>
              <a:t>When</a:t>
            </a:r>
            <a:r>
              <a:rPr lang="es-ES" sz="2000" b="1" dirty="0">
                <a:solidFill>
                  <a:schemeClr val="tx1"/>
                </a:solidFill>
                <a:latin typeface="Arial Nova" panose="020B0504020202020204" pitchFamily="34" charset="0"/>
              </a:rPr>
              <a:t> </a:t>
            </a:r>
            <a:r>
              <a:rPr lang="es-ES" sz="2000" b="1" dirty="0" err="1">
                <a:solidFill>
                  <a:schemeClr val="tx1"/>
                </a:solidFill>
                <a:latin typeface="Arial Nova" panose="020B0504020202020204" pitchFamily="34" charset="0"/>
              </a:rPr>
              <a:t>Changes</a:t>
            </a:r>
            <a:r>
              <a:rPr lang="es-ES" sz="2000" b="1" dirty="0">
                <a:solidFill>
                  <a:schemeClr val="tx1"/>
                </a:solidFill>
                <a:latin typeface="Arial Nova" panose="020B0504020202020204" pitchFamily="34" charset="0"/>
              </a:rPr>
              <a:t> Induce </a:t>
            </a:r>
            <a:r>
              <a:rPr lang="es-ES" sz="2000" b="1" dirty="0" err="1">
                <a:solidFill>
                  <a:schemeClr val="tx1"/>
                </a:solidFill>
                <a:latin typeface="Arial Nova" panose="020B0504020202020204" pitchFamily="34" charset="0"/>
              </a:rPr>
              <a:t>Fixes</a:t>
            </a:r>
            <a:r>
              <a:rPr lang="es-ES" sz="2000" dirty="0">
                <a:latin typeface="Arial Nova" panose="020B0504020202020204" pitchFamily="34" charset="0"/>
              </a:rPr>
              <a:t>” .</a:t>
            </a:r>
          </a:p>
          <a:p>
            <a:pPr marL="571500" lvl="1" indent="0">
              <a:buNone/>
            </a:pPr>
            <a:endParaRPr lang="es-ES" dirty="0">
              <a:latin typeface="Arial Nova" panose="020B0504020202020204" pitchFamily="34" charset="0"/>
            </a:endParaRPr>
          </a:p>
          <a:p>
            <a:pPr marL="1028700" lvl="1" indent="-457200">
              <a:buFont typeface="+mj-lt"/>
              <a:buAutoNum type="arabicPeriod"/>
            </a:pPr>
            <a:endParaRPr lang="es-ES" sz="2000" dirty="0"/>
          </a:p>
          <a:p>
            <a:endParaRPr lang="en-US" dirty="0"/>
          </a:p>
        </p:txBody>
      </p:sp>
      <p:sp>
        <p:nvSpPr>
          <p:cNvPr id="4" name="Marcador de número de diapositiva 3">
            <a:extLst>
              <a:ext uri="{FF2B5EF4-FFF2-40B4-BE49-F238E27FC236}">
                <a16:creationId xmlns:a16="http://schemas.microsoft.com/office/drawing/2014/main" id="{0AAE2D08-43D6-644D-BE7C-00B3AF2DD31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14</a:t>
            </a:fld>
            <a:endParaRPr lang="es-ES" dirty="0"/>
          </a:p>
        </p:txBody>
      </p:sp>
    </p:spTree>
    <p:extLst>
      <p:ext uri="{BB962C8B-B14F-4D97-AF65-F5344CB8AC3E}">
        <p14:creationId xmlns:p14="http://schemas.microsoft.com/office/powerpoint/2010/main" val="3266535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Exclusion Criteria :</a:t>
            </a:r>
            <a:endParaRPr b="1" dirty="0"/>
          </a:p>
        </p:txBody>
      </p:sp>
      <p:sp>
        <p:nvSpPr>
          <p:cNvPr id="3" name="Marcador de número de diapositiva 2">
            <a:extLst>
              <a:ext uri="{FF2B5EF4-FFF2-40B4-BE49-F238E27FC236}">
                <a16:creationId xmlns:a16="http://schemas.microsoft.com/office/drawing/2014/main" id="{DBC8841E-8382-3D4A-9893-4F02A81F38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15</a:t>
            </a:fld>
            <a:endParaRPr lang="es-ES"/>
          </a:p>
        </p:txBody>
      </p:sp>
      <p:sp>
        <p:nvSpPr>
          <p:cNvPr id="166" name="Google Shape;166;p23"/>
          <p:cNvSpPr txBox="1">
            <a:spLocks noGrp="1"/>
          </p:cNvSpPr>
          <p:nvPr>
            <p:ph type="body" idx="4294967295"/>
          </p:nvPr>
        </p:nvSpPr>
        <p:spPr>
          <a:xfrm>
            <a:off x="8453438" y="2809875"/>
            <a:ext cx="690562" cy="314325"/>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b="1">
                <a:solidFill>
                  <a:schemeClr val="lt1"/>
                </a:solidFill>
              </a:rPr>
              <a:t>149</a:t>
            </a:r>
            <a:endParaRPr sz="1400">
              <a:solidFill>
                <a:schemeClr val="lt1"/>
              </a:solidFill>
            </a:endParaRPr>
          </a:p>
        </p:txBody>
      </p:sp>
      <p:pic>
        <p:nvPicPr>
          <p:cNvPr id="181" name="Google Shape;181;p23"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182" name="Google Shape;182;p23"/>
          <p:cNvSpPr/>
          <p:nvPr/>
        </p:nvSpPr>
        <p:spPr>
          <a:xfrm>
            <a:off x="4275217" y="4466983"/>
            <a:ext cx="2135403" cy="462983"/>
          </a:xfrm>
          <a:prstGeom prst="ellipse">
            <a:avLst/>
          </a:prstGeom>
          <a:solidFill>
            <a:srgbClr val="EA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    187</a:t>
            </a:r>
            <a:endParaRPr sz="2400" dirty="0"/>
          </a:p>
        </p:txBody>
      </p:sp>
      <p:pic>
        <p:nvPicPr>
          <p:cNvPr id="4" name="Imagen 3">
            <a:extLst>
              <a:ext uri="{FF2B5EF4-FFF2-40B4-BE49-F238E27FC236}">
                <a16:creationId xmlns:a16="http://schemas.microsoft.com/office/drawing/2014/main" id="{BBC206E9-17F8-CF46-B4B3-B413A2863484}"/>
              </a:ext>
            </a:extLst>
          </p:cNvPr>
          <p:cNvPicPr>
            <a:picLocks noChangeAspect="1"/>
          </p:cNvPicPr>
          <p:nvPr/>
        </p:nvPicPr>
        <p:blipFill>
          <a:blip r:embed="rId4"/>
          <a:stretch>
            <a:fillRect/>
          </a:stretch>
        </p:blipFill>
        <p:spPr>
          <a:xfrm>
            <a:off x="1003896" y="1262657"/>
            <a:ext cx="7136207" cy="2828022"/>
          </a:xfrm>
          <a:prstGeom prst="rect">
            <a:avLst/>
          </a:prstGeom>
        </p:spPr>
      </p:pic>
      <p:cxnSp>
        <p:nvCxnSpPr>
          <p:cNvPr id="183" name="Google Shape;183;p23"/>
          <p:cNvCxnSpPr>
            <a:cxnSpLocks/>
            <a:endCxn id="182" idx="1"/>
          </p:cNvCxnSpPr>
          <p:nvPr/>
        </p:nvCxnSpPr>
        <p:spPr>
          <a:xfrm>
            <a:off x="4457559" y="4018699"/>
            <a:ext cx="130381" cy="516086"/>
          </a:xfrm>
          <a:prstGeom prst="straightConnector1">
            <a:avLst/>
          </a:prstGeom>
          <a:noFill/>
          <a:ln w="28575" cap="flat" cmpd="sng">
            <a:solidFill>
              <a:srgbClr val="FF0000"/>
            </a:solidFill>
            <a:prstDash val="solid"/>
            <a:round/>
            <a:headEnd type="none" w="med" len="med"/>
            <a:tailEnd type="triangle" w="med" len="med"/>
          </a:ln>
        </p:spPr>
      </p:cxnSp>
      <p:cxnSp>
        <p:nvCxnSpPr>
          <p:cNvPr id="184" name="Google Shape;184;p23"/>
          <p:cNvCxnSpPr>
            <a:cxnSpLocks/>
          </p:cNvCxnSpPr>
          <p:nvPr/>
        </p:nvCxnSpPr>
        <p:spPr>
          <a:xfrm flipH="1">
            <a:off x="5600700" y="4047340"/>
            <a:ext cx="118768" cy="419643"/>
          </a:xfrm>
          <a:prstGeom prst="straightConnector1">
            <a:avLst/>
          </a:prstGeom>
          <a:noFill/>
          <a:ln w="28575" cap="flat" cmpd="sng">
            <a:solidFill>
              <a:srgbClr val="FF0000"/>
            </a:solidFill>
            <a:prstDash val="solid"/>
            <a:round/>
            <a:headEnd type="none" w="med" len="med"/>
            <a:tailEnd type="triangle" w="med" len="med"/>
          </a:ln>
        </p:spPr>
      </p:cxnSp>
      <p:cxnSp>
        <p:nvCxnSpPr>
          <p:cNvPr id="185" name="Google Shape;185;p23"/>
          <p:cNvCxnSpPr>
            <a:cxnSpLocks/>
            <a:endCxn id="182" idx="7"/>
          </p:cNvCxnSpPr>
          <p:nvPr/>
        </p:nvCxnSpPr>
        <p:spPr>
          <a:xfrm flipH="1">
            <a:off x="6097897" y="3987652"/>
            <a:ext cx="921684" cy="547133"/>
          </a:xfrm>
          <a:prstGeom prst="straightConnector1">
            <a:avLst/>
          </a:prstGeom>
          <a:noFill/>
          <a:ln w="28575" cap="flat" cmpd="sng">
            <a:solidFill>
              <a:srgbClr val="FF0000"/>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2EC8FE-6660-8249-BC5F-C13CFC242B44}"/>
              </a:ext>
            </a:extLst>
          </p:cNvPr>
          <p:cNvSpPr>
            <a:spLocks noGrp="1"/>
          </p:cNvSpPr>
          <p:nvPr>
            <p:ph type="title"/>
          </p:nvPr>
        </p:nvSpPr>
        <p:spPr/>
        <p:txBody>
          <a:bodyPr/>
          <a:lstStyle/>
          <a:p>
            <a:r>
              <a:rPr lang="en-US" b="1" dirty="0"/>
              <a:t>Extracting Data from Papers:</a:t>
            </a:r>
          </a:p>
        </p:txBody>
      </p:sp>
      <p:sp>
        <p:nvSpPr>
          <p:cNvPr id="4" name="Marcador de texto 3">
            <a:extLst>
              <a:ext uri="{FF2B5EF4-FFF2-40B4-BE49-F238E27FC236}">
                <a16:creationId xmlns:a16="http://schemas.microsoft.com/office/drawing/2014/main" id="{23943D35-121E-3349-996D-E049B6B24468}"/>
              </a:ext>
            </a:extLst>
          </p:cNvPr>
          <p:cNvSpPr>
            <a:spLocks noGrp="1"/>
          </p:cNvSpPr>
          <p:nvPr>
            <p:ph type="body" idx="1"/>
          </p:nvPr>
        </p:nvSpPr>
        <p:spPr/>
        <p:txBody>
          <a:bodyPr/>
          <a:lstStyle/>
          <a:p>
            <a:pPr>
              <a:lnSpc>
                <a:spcPct val="150000"/>
              </a:lnSpc>
            </a:pPr>
            <a:r>
              <a:rPr lang="en-US" sz="2000" b="1" dirty="0">
                <a:solidFill>
                  <a:schemeClr val="tx1"/>
                </a:solidFill>
                <a:latin typeface="Arial Nova" panose="020B0504020202020204" pitchFamily="34" charset="0"/>
              </a:rPr>
              <a:t>Purpose</a:t>
            </a:r>
            <a:r>
              <a:rPr lang="en-US" sz="2000" dirty="0">
                <a:latin typeface="Arial Nova" panose="020B0504020202020204" pitchFamily="34" charset="0"/>
              </a:rPr>
              <a:t> and </a:t>
            </a:r>
            <a:r>
              <a:rPr lang="en-US" sz="2000" b="1" dirty="0">
                <a:solidFill>
                  <a:schemeClr val="tx1"/>
                </a:solidFill>
                <a:latin typeface="Arial Nova" panose="020B0504020202020204" pitchFamily="34" charset="0"/>
              </a:rPr>
              <a:t>outcome</a:t>
            </a:r>
            <a:r>
              <a:rPr lang="en-US" sz="2000" dirty="0">
                <a:latin typeface="Arial Nova" panose="020B0504020202020204" pitchFamily="34" charset="0"/>
              </a:rPr>
              <a:t> of the study</a:t>
            </a:r>
          </a:p>
          <a:p>
            <a:pPr>
              <a:lnSpc>
                <a:spcPct val="150000"/>
              </a:lnSpc>
            </a:pPr>
            <a:r>
              <a:rPr lang="en-US" sz="2000" b="1" dirty="0">
                <a:solidFill>
                  <a:schemeClr val="tx1"/>
                </a:solidFill>
                <a:latin typeface="Arial Nova" panose="020B0504020202020204" pitchFamily="34" charset="0"/>
              </a:rPr>
              <a:t>Venue</a:t>
            </a:r>
            <a:r>
              <a:rPr lang="en-US" sz="2000" dirty="0">
                <a:latin typeface="Arial Nova" panose="020B0504020202020204" pitchFamily="34" charset="0"/>
              </a:rPr>
              <a:t> and class of publication</a:t>
            </a:r>
          </a:p>
          <a:p>
            <a:pPr>
              <a:lnSpc>
                <a:spcPct val="150000"/>
              </a:lnSpc>
            </a:pPr>
            <a:r>
              <a:rPr lang="en-US" sz="2000" dirty="0">
                <a:latin typeface="Arial Nova" panose="020B0504020202020204" pitchFamily="34" charset="0"/>
              </a:rPr>
              <a:t>Whether it has a </a:t>
            </a:r>
            <a:r>
              <a:rPr lang="en-US" sz="2000" b="1" dirty="0">
                <a:solidFill>
                  <a:schemeClr val="tx1"/>
                </a:solidFill>
                <a:latin typeface="Arial Nova" panose="020B0504020202020204" pitchFamily="34" charset="0"/>
              </a:rPr>
              <a:t>replication</a:t>
            </a:r>
            <a:r>
              <a:rPr lang="en-US" sz="2000" b="1" dirty="0">
                <a:latin typeface="Arial Nova" panose="020B0504020202020204" pitchFamily="34" charset="0"/>
              </a:rPr>
              <a:t> </a:t>
            </a:r>
            <a:r>
              <a:rPr lang="en-US" sz="2000" b="1" dirty="0">
                <a:solidFill>
                  <a:schemeClr val="tx1"/>
                </a:solidFill>
                <a:latin typeface="Arial Nova" panose="020B0504020202020204" pitchFamily="34" charset="0"/>
              </a:rPr>
              <a:t>package</a:t>
            </a:r>
          </a:p>
          <a:p>
            <a:pPr>
              <a:lnSpc>
                <a:spcPct val="150000"/>
              </a:lnSpc>
            </a:pPr>
            <a:r>
              <a:rPr lang="en-US" sz="2000" dirty="0">
                <a:latin typeface="Arial Nova" panose="020B0504020202020204" pitchFamily="34" charset="0"/>
              </a:rPr>
              <a:t>Whether it has a </a:t>
            </a:r>
            <a:r>
              <a:rPr lang="en-US" sz="2000" b="1" dirty="0">
                <a:solidFill>
                  <a:schemeClr val="tx1"/>
                </a:solidFill>
                <a:latin typeface="Arial Nova" panose="020B0504020202020204" pitchFamily="34" charset="0"/>
              </a:rPr>
              <a:t>detailed</a:t>
            </a:r>
            <a:r>
              <a:rPr lang="en-US" sz="2000" b="1" dirty="0">
                <a:latin typeface="Arial Nova" panose="020B0504020202020204" pitchFamily="34" charset="0"/>
              </a:rPr>
              <a:t> </a:t>
            </a:r>
            <a:r>
              <a:rPr lang="en-US" sz="2000" b="1" dirty="0">
                <a:solidFill>
                  <a:schemeClr val="tx1"/>
                </a:solidFill>
                <a:latin typeface="Arial Nova" panose="020B0504020202020204" pitchFamily="34" charset="0"/>
              </a:rPr>
              <a:t>description</a:t>
            </a:r>
            <a:r>
              <a:rPr lang="en-US" sz="2000" b="1" dirty="0">
                <a:latin typeface="Arial Nova" panose="020B0504020202020204" pitchFamily="34" charset="0"/>
              </a:rPr>
              <a:t> </a:t>
            </a:r>
            <a:r>
              <a:rPr lang="en-US" sz="2000" dirty="0">
                <a:latin typeface="Arial Nova" panose="020B0504020202020204" pitchFamily="34" charset="0"/>
              </a:rPr>
              <a:t>of the methods and data used</a:t>
            </a:r>
          </a:p>
          <a:p>
            <a:pPr>
              <a:lnSpc>
                <a:spcPct val="150000"/>
              </a:lnSpc>
            </a:pPr>
            <a:r>
              <a:rPr lang="en-US" sz="2000" dirty="0">
                <a:latin typeface="Arial Nova" panose="020B0504020202020204" pitchFamily="34" charset="0"/>
              </a:rPr>
              <a:t>Whether the </a:t>
            </a:r>
            <a:r>
              <a:rPr lang="en-US" sz="2000" b="1" dirty="0">
                <a:solidFill>
                  <a:schemeClr val="tx1"/>
                </a:solidFill>
                <a:latin typeface="Arial Nova" panose="020B0504020202020204" pitchFamily="34" charset="0"/>
              </a:rPr>
              <a:t>limitations</a:t>
            </a:r>
            <a:r>
              <a:rPr lang="en-US" sz="2000" dirty="0">
                <a:latin typeface="Arial Nova" panose="020B0504020202020204" pitchFamily="34" charset="0"/>
              </a:rPr>
              <a:t> of the algorithm are mentioned</a:t>
            </a:r>
          </a:p>
          <a:p>
            <a:pPr>
              <a:lnSpc>
                <a:spcPct val="150000"/>
              </a:lnSpc>
            </a:pPr>
            <a:r>
              <a:rPr lang="en-US" sz="2000" dirty="0">
                <a:latin typeface="Arial Nova" panose="020B0504020202020204" pitchFamily="34" charset="0"/>
              </a:rPr>
              <a:t>Whether the authors use </a:t>
            </a:r>
            <a:r>
              <a:rPr lang="en-US" sz="2000" b="1" dirty="0">
                <a:solidFill>
                  <a:schemeClr val="tx1"/>
                </a:solidFill>
                <a:latin typeface="Arial Nova" panose="020B0504020202020204" pitchFamily="34" charset="0"/>
              </a:rPr>
              <a:t>the improved versions </a:t>
            </a:r>
            <a:r>
              <a:rPr lang="en-US" sz="2000" dirty="0">
                <a:latin typeface="Arial Nova" panose="020B0504020202020204" pitchFamily="34" charset="0"/>
              </a:rPr>
              <a:t>of the SZZ algorithm.</a:t>
            </a:r>
          </a:p>
          <a:p>
            <a:pPr>
              <a:lnSpc>
                <a:spcPct val="150000"/>
              </a:lnSpc>
            </a:pPr>
            <a:endParaRPr lang="en-US" sz="2000" dirty="0">
              <a:latin typeface="Arial Nova" panose="020B0504020202020204" pitchFamily="34" charset="0"/>
            </a:endParaRPr>
          </a:p>
          <a:p>
            <a:endParaRPr lang="en-US" dirty="0"/>
          </a:p>
        </p:txBody>
      </p:sp>
      <p:sp>
        <p:nvSpPr>
          <p:cNvPr id="3" name="Marcador de número de diapositiva 2">
            <a:extLst>
              <a:ext uri="{FF2B5EF4-FFF2-40B4-BE49-F238E27FC236}">
                <a16:creationId xmlns:a16="http://schemas.microsoft.com/office/drawing/2014/main" id="{439DC04D-745F-A146-B90B-87A2104CDAE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16</a:t>
            </a:fld>
            <a:endParaRPr lang="es-ES"/>
          </a:p>
        </p:txBody>
      </p:sp>
    </p:spTree>
    <p:extLst>
      <p:ext uri="{BB962C8B-B14F-4D97-AF65-F5344CB8AC3E}">
        <p14:creationId xmlns:p14="http://schemas.microsoft.com/office/powerpoint/2010/main" val="19901593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b="1" dirty="0"/>
              <a:t>How is the impact of the SZZ algorithm?</a:t>
            </a:r>
            <a:endParaRPr b="1" dirty="0"/>
          </a:p>
        </p:txBody>
      </p:sp>
      <p:pic>
        <p:nvPicPr>
          <p:cNvPr id="239" name="Google Shape;239;p28"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3CE595F4-CB32-2E47-9FDB-B0203CA78D6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17</a:t>
            </a:fld>
            <a:endParaRPr lang="es-ES"/>
          </a:p>
        </p:txBody>
      </p:sp>
      <p:sp>
        <p:nvSpPr>
          <p:cNvPr id="4" name="Marcador de texto 3">
            <a:extLst>
              <a:ext uri="{FF2B5EF4-FFF2-40B4-BE49-F238E27FC236}">
                <a16:creationId xmlns:a16="http://schemas.microsoft.com/office/drawing/2014/main" id="{E1CC0BD2-11FF-C849-8190-1A2333E11413}"/>
              </a:ext>
            </a:extLst>
          </p:cNvPr>
          <p:cNvSpPr>
            <a:spLocks noGrp="1"/>
          </p:cNvSpPr>
          <p:nvPr>
            <p:ph type="body" idx="1"/>
          </p:nvPr>
        </p:nvSpPr>
        <p:spPr/>
        <p:txBody>
          <a:bodyPr/>
          <a:lstStyle/>
          <a:p>
            <a:pPr marL="114300" indent="0">
              <a:buNone/>
            </a:pPr>
            <a:r>
              <a:rPr lang="en-US" sz="2800" dirty="0">
                <a:latin typeface="Arial Nova" panose="020B0504020202020204" pitchFamily="34" charset="0"/>
              </a:rPr>
              <a:t>High diversity</a:t>
            </a:r>
          </a:p>
          <a:p>
            <a:pPr marL="114300" indent="0">
              <a:buNone/>
            </a:pPr>
            <a:endParaRPr lang="en-US" dirty="0"/>
          </a:p>
        </p:txBody>
      </p:sp>
      <p:pic>
        <p:nvPicPr>
          <p:cNvPr id="5" name="Imagen 4">
            <a:extLst>
              <a:ext uri="{FF2B5EF4-FFF2-40B4-BE49-F238E27FC236}">
                <a16:creationId xmlns:a16="http://schemas.microsoft.com/office/drawing/2014/main" id="{58AAC8CC-E584-F647-8E61-FA9E26409E39}"/>
              </a:ext>
            </a:extLst>
          </p:cNvPr>
          <p:cNvPicPr>
            <a:picLocks noChangeAspect="1"/>
          </p:cNvPicPr>
          <p:nvPr/>
        </p:nvPicPr>
        <p:blipFill rotWithShape="1">
          <a:blip r:embed="rId4"/>
          <a:srcRect l="1" t="3953" r="1869" b="8837"/>
          <a:stretch/>
        </p:blipFill>
        <p:spPr>
          <a:xfrm>
            <a:off x="484769" y="2128881"/>
            <a:ext cx="8174461" cy="2037277"/>
          </a:xfrm>
          <a:prstGeom prst="rect">
            <a:avLst/>
          </a:prstGeom>
        </p:spPr>
      </p:pic>
    </p:spTree>
    <p:extLst>
      <p:ext uri="{BB962C8B-B14F-4D97-AF65-F5344CB8AC3E}">
        <p14:creationId xmlns:p14="http://schemas.microsoft.com/office/powerpoint/2010/main" val="38238299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b="1" dirty="0"/>
              <a:t>How is the impact of the SZZ algorithm?</a:t>
            </a:r>
            <a:endParaRPr b="1" dirty="0"/>
          </a:p>
        </p:txBody>
      </p:sp>
      <p:pic>
        <p:nvPicPr>
          <p:cNvPr id="239" name="Google Shape;239;p28"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3CE595F4-CB32-2E47-9FDB-B0203CA78D6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18</a:t>
            </a:fld>
            <a:endParaRPr lang="es-ES"/>
          </a:p>
        </p:txBody>
      </p:sp>
      <p:sp>
        <p:nvSpPr>
          <p:cNvPr id="4" name="Marcador de texto 3">
            <a:extLst>
              <a:ext uri="{FF2B5EF4-FFF2-40B4-BE49-F238E27FC236}">
                <a16:creationId xmlns:a16="http://schemas.microsoft.com/office/drawing/2014/main" id="{E1CC0BD2-11FF-C849-8190-1A2333E11413}"/>
              </a:ext>
            </a:extLst>
          </p:cNvPr>
          <p:cNvSpPr>
            <a:spLocks noGrp="1"/>
          </p:cNvSpPr>
          <p:nvPr>
            <p:ph type="body" idx="1"/>
          </p:nvPr>
        </p:nvSpPr>
        <p:spPr>
          <a:xfrm>
            <a:off x="311700" y="1184026"/>
            <a:ext cx="8520600" cy="3416400"/>
          </a:xfrm>
        </p:spPr>
        <p:txBody>
          <a:bodyPr/>
          <a:lstStyle/>
          <a:p>
            <a:pPr marL="114300" indent="0">
              <a:buNone/>
            </a:pPr>
            <a:r>
              <a:rPr lang="en-US" sz="2800" dirty="0">
                <a:latin typeface="Arial Nova" panose="020B0504020202020204" pitchFamily="34" charset="0"/>
              </a:rPr>
              <a:t>High maturity</a:t>
            </a:r>
          </a:p>
          <a:p>
            <a:pPr marL="114300" indent="0">
              <a:buNone/>
            </a:pPr>
            <a:endParaRPr lang="en-US" dirty="0"/>
          </a:p>
        </p:txBody>
      </p:sp>
      <p:pic>
        <p:nvPicPr>
          <p:cNvPr id="6" name="Imagen 5">
            <a:extLst>
              <a:ext uri="{FF2B5EF4-FFF2-40B4-BE49-F238E27FC236}">
                <a16:creationId xmlns:a16="http://schemas.microsoft.com/office/drawing/2014/main" id="{6EDF1F74-D209-614C-A0BE-919516C3FAA3}"/>
              </a:ext>
            </a:extLst>
          </p:cNvPr>
          <p:cNvPicPr>
            <a:picLocks noChangeAspect="1"/>
          </p:cNvPicPr>
          <p:nvPr/>
        </p:nvPicPr>
        <p:blipFill rotWithShape="1">
          <a:blip r:embed="rId4"/>
          <a:srcRect t="3165" r="2173" b="5528"/>
          <a:stretch/>
        </p:blipFill>
        <p:spPr>
          <a:xfrm>
            <a:off x="1353487" y="1815460"/>
            <a:ext cx="5961714" cy="326191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4"/>
          <p:cNvSpPr txBox="1">
            <a:spLocks noGrp="1"/>
          </p:cNvSpPr>
          <p:nvPr>
            <p:ph type="title"/>
          </p:nvPr>
        </p:nvSpPr>
        <p:spPr>
          <a:xfrm>
            <a:off x="311700" y="3298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How is the impact of the SZZ algorithm?</a:t>
            </a:r>
            <a:endParaRPr b="1" dirty="0"/>
          </a:p>
        </p:txBody>
      </p:sp>
      <p:pic>
        <p:nvPicPr>
          <p:cNvPr id="191" name="Google Shape;191;p24"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grpSp>
        <p:nvGrpSpPr>
          <p:cNvPr id="192" name="Google Shape;192;p24"/>
          <p:cNvGrpSpPr/>
          <p:nvPr/>
        </p:nvGrpSpPr>
        <p:grpSpPr>
          <a:xfrm>
            <a:off x="1588204" y="1855547"/>
            <a:ext cx="2822151" cy="2995500"/>
            <a:chOff x="431925" y="1304875"/>
            <a:chExt cx="2628925" cy="3416400"/>
          </a:xfrm>
        </p:grpSpPr>
        <p:sp>
          <p:nvSpPr>
            <p:cNvPr id="193" name="Google Shape;193;p24"/>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24"/>
          <p:cNvGrpSpPr/>
          <p:nvPr/>
        </p:nvGrpSpPr>
        <p:grpSpPr>
          <a:xfrm>
            <a:off x="4942334" y="1855547"/>
            <a:ext cx="2822149" cy="3021809"/>
            <a:chOff x="431925" y="1304875"/>
            <a:chExt cx="2628923" cy="2906703"/>
          </a:xfrm>
        </p:grpSpPr>
        <p:sp>
          <p:nvSpPr>
            <p:cNvPr id="196" name="Google Shape;196;p24"/>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a:off x="431948" y="1304878"/>
              <a:ext cx="2628900" cy="2906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 name="Google Shape;198;p24"/>
          <p:cNvSpPr txBox="1">
            <a:spLocks noGrp="1"/>
          </p:cNvSpPr>
          <p:nvPr>
            <p:ph type="body" idx="4294967295"/>
          </p:nvPr>
        </p:nvSpPr>
        <p:spPr>
          <a:xfrm>
            <a:off x="2267526" y="1800117"/>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chemeClr val="lt1"/>
                </a:solidFill>
                <a:latin typeface="Arial Nova" panose="020B0504020202020204" pitchFamily="34" charset="0"/>
                <a:cs typeface="Arial" panose="020B0604020202020204" pitchFamily="34" charset="0"/>
              </a:rPr>
              <a:t>Purpose</a:t>
            </a:r>
            <a:endParaRPr sz="2400" b="1" dirty="0">
              <a:solidFill>
                <a:schemeClr val="lt1"/>
              </a:solidFill>
              <a:latin typeface="Arial Nova" panose="020B0504020202020204" pitchFamily="34" charset="0"/>
              <a:cs typeface="Arial" panose="020B0604020202020204" pitchFamily="34" charset="0"/>
            </a:endParaRPr>
          </a:p>
          <a:p>
            <a:pPr marL="0" lvl="0" indent="0" algn="l" rtl="0">
              <a:spcBef>
                <a:spcPts val="0"/>
              </a:spcBef>
              <a:spcAft>
                <a:spcPts val="0"/>
              </a:spcAft>
              <a:buNone/>
            </a:pPr>
            <a:endParaRPr sz="2400" b="1" dirty="0">
              <a:solidFill>
                <a:schemeClr val="lt1"/>
              </a:solidFill>
              <a:latin typeface="Arial Nova" panose="020B0504020202020204" pitchFamily="34" charset="0"/>
              <a:cs typeface="Arial" panose="020B0604020202020204" pitchFamily="34" charset="0"/>
            </a:endParaRPr>
          </a:p>
        </p:txBody>
      </p:sp>
      <p:sp>
        <p:nvSpPr>
          <p:cNvPr id="199" name="Google Shape;199;p24"/>
          <p:cNvSpPr txBox="1">
            <a:spLocks noGrp="1"/>
          </p:cNvSpPr>
          <p:nvPr>
            <p:ph type="body" idx="4294967295"/>
          </p:nvPr>
        </p:nvSpPr>
        <p:spPr>
          <a:xfrm>
            <a:off x="5555425" y="1828738"/>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chemeClr val="lt1"/>
                </a:solidFill>
                <a:latin typeface="Arial Nova" panose="020B0504020202020204" pitchFamily="34" charset="0"/>
                <a:cs typeface="Arial" panose="020B0604020202020204" pitchFamily="34" charset="0"/>
              </a:rPr>
              <a:t>Outcome</a:t>
            </a:r>
            <a:endParaRPr sz="2400" b="1" dirty="0">
              <a:solidFill>
                <a:schemeClr val="lt1"/>
              </a:solidFill>
              <a:latin typeface="Arial Nova" panose="020B0504020202020204" pitchFamily="34" charset="0"/>
              <a:cs typeface="Arial" panose="020B0604020202020204" pitchFamily="34" charset="0"/>
            </a:endParaRPr>
          </a:p>
        </p:txBody>
      </p:sp>
      <p:sp>
        <p:nvSpPr>
          <p:cNvPr id="205" name="Google Shape;205;p24"/>
          <p:cNvSpPr txBox="1"/>
          <p:nvPr/>
        </p:nvSpPr>
        <p:spPr>
          <a:xfrm>
            <a:off x="1975026" y="2455079"/>
            <a:ext cx="2301300" cy="2186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dirty="0">
                <a:solidFill>
                  <a:schemeClr val="tx1"/>
                </a:solidFill>
                <a:latin typeface="Arial Nova" panose="020B0504020202020204" pitchFamily="34" charset="0"/>
                <a:ea typeface="Average"/>
                <a:cs typeface="Average"/>
                <a:sym typeface="Average"/>
              </a:rPr>
              <a:t>Bug Prediction</a:t>
            </a:r>
            <a:endParaRPr sz="2000" dirty="0">
              <a:solidFill>
                <a:schemeClr val="tx1"/>
              </a:solidFill>
              <a:latin typeface="Arial Nova" panose="020B0504020202020204" pitchFamily="34" charset="0"/>
              <a:ea typeface="Average"/>
              <a:cs typeface="Average"/>
              <a:sym typeface="Average"/>
            </a:endParaRPr>
          </a:p>
          <a:p>
            <a:pPr marL="0" lvl="0" indent="0" algn="l" rtl="0">
              <a:lnSpc>
                <a:spcPct val="100000"/>
              </a:lnSpc>
              <a:spcBef>
                <a:spcPts val="1600"/>
              </a:spcBef>
              <a:spcAft>
                <a:spcPts val="0"/>
              </a:spcAft>
              <a:buNone/>
            </a:pPr>
            <a:r>
              <a:rPr lang="en" sz="2000" dirty="0">
                <a:solidFill>
                  <a:schemeClr val="tx1"/>
                </a:solidFill>
                <a:latin typeface="Arial Nova" panose="020B0504020202020204" pitchFamily="34" charset="0"/>
                <a:ea typeface="Average"/>
                <a:cs typeface="Average"/>
                <a:sym typeface="Average"/>
              </a:rPr>
              <a:t>Bug Proneness</a:t>
            </a:r>
            <a:endParaRPr sz="2000" dirty="0">
              <a:solidFill>
                <a:schemeClr val="tx1"/>
              </a:solidFill>
              <a:latin typeface="Arial Nova" panose="020B0504020202020204" pitchFamily="34" charset="0"/>
              <a:ea typeface="Average"/>
              <a:cs typeface="Average"/>
              <a:sym typeface="Average"/>
            </a:endParaRPr>
          </a:p>
          <a:p>
            <a:pPr marL="0" lvl="0" indent="0" algn="l" rtl="0">
              <a:lnSpc>
                <a:spcPct val="100000"/>
              </a:lnSpc>
              <a:spcBef>
                <a:spcPts val="1600"/>
              </a:spcBef>
              <a:spcAft>
                <a:spcPts val="0"/>
              </a:spcAft>
              <a:buNone/>
            </a:pPr>
            <a:r>
              <a:rPr lang="en" sz="2000" dirty="0">
                <a:solidFill>
                  <a:schemeClr val="tx1"/>
                </a:solidFill>
                <a:latin typeface="Arial Nova" panose="020B0504020202020204" pitchFamily="34" charset="0"/>
                <a:ea typeface="Average"/>
                <a:cs typeface="Average"/>
                <a:sym typeface="Average"/>
              </a:rPr>
              <a:t>Bug Detection</a:t>
            </a:r>
            <a:endParaRPr sz="2000" dirty="0">
              <a:solidFill>
                <a:schemeClr val="tx1"/>
              </a:solidFill>
              <a:latin typeface="Arial Nova" panose="020B0504020202020204" pitchFamily="34" charset="0"/>
              <a:ea typeface="Average"/>
              <a:cs typeface="Average"/>
              <a:sym typeface="Average"/>
            </a:endParaRPr>
          </a:p>
          <a:p>
            <a:pPr marL="0" lvl="0" indent="0" algn="l" rtl="0">
              <a:lnSpc>
                <a:spcPct val="100000"/>
              </a:lnSpc>
              <a:spcBef>
                <a:spcPts val="1600"/>
              </a:spcBef>
              <a:spcAft>
                <a:spcPts val="1600"/>
              </a:spcAft>
              <a:buNone/>
            </a:pPr>
            <a:r>
              <a:rPr lang="en" sz="2000" dirty="0">
                <a:solidFill>
                  <a:schemeClr val="tx1"/>
                </a:solidFill>
                <a:latin typeface="Arial Nova" panose="020B0504020202020204" pitchFamily="34" charset="0"/>
                <a:ea typeface="Average"/>
                <a:cs typeface="Average"/>
                <a:sym typeface="Average"/>
              </a:rPr>
              <a:t>Bug Localization</a:t>
            </a:r>
            <a:r>
              <a:rPr lang="en" sz="2000" dirty="0">
                <a:solidFill>
                  <a:schemeClr val="accent3"/>
                </a:solidFill>
                <a:latin typeface="Arial Nova" panose="020B0504020202020204" pitchFamily="34" charset="0"/>
                <a:ea typeface="Average"/>
                <a:cs typeface="Average"/>
                <a:sym typeface="Average"/>
              </a:rPr>
              <a:t> </a:t>
            </a:r>
            <a:endParaRPr sz="2000" dirty="0">
              <a:latin typeface="Arial Nova" panose="020B0504020202020204" pitchFamily="34" charset="0"/>
            </a:endParaRPr>
          </a:p>
        </p:txBody>
      </p:sp>
      <p:sp>
        <p:nvSpPr>
          <p:cNvPr id="206" name="Google Shape;206;p24"/>
          <p:cNvSpPr txBox="1"/>
          <p:nvPr/>
        </p:nvSpPr>
        <p:spPr>
          <a:xfrm>
            <a:off x="5282875" y="2571750"/>
            <a:ext cx="2301300" cy="2186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dirty="0">
                <a:solidFill>
                  <a:schemeClr val="tx1"/>
                </a:solidFill>
                <a:latin typeface="Arial Nova" panose="020B0504020202020204" pitchFamily="34" charset="0"/>
                <a:ea typeface="Average"/>
                <a:cs typeface="Average"/>
                <a:sym typeface="Average"/>
              </a:rPr>
              <a:t>Approach / Tools</a:t>
            </a:r>
            <a:endParaRPr sz="2000" dirty="0">
              <a:solidFill>
                <a:schemeClr val="tx1"/>
              </a:solidFill>
              <a:latin typeface="Arial Nova" panose="020B0504020202020204" pitchFamily="34" charset="0"/>
              <a:ea typeface="Average"/>
              <a:cs typeface="Average"/>
              <a:sym typeface="Average"/>
            </a:endParaRPr>
          </a:p>
          <a:p>
            <a:pPr marL="0" lvl="0" indent="0" algn="l" rtl="0">
              <a:lnSpc>
                <a:spcPct val="100000"/>
              </a:lnSpc>
              <a:spcBef>
                <a:spcPts val="1600"/>
              </a:spcBef>
              <a:spcAft>
                <a:spcPts val="0"/>
              </a:spcAft>
              <a:buNone/>
            </a:pPr>
            <a:r>
              <a:rPr lang="en" sz="2000" dirty="0">
                <a:solidFill>
                  <a:schemeClr val="tx1"/>
                </a:solidFill>
                <a:latin typeface="Arial Nova" panose="020B0504020202020204" pitchFamily="34" charset="0"/>
                <a:ea typeface="Average"/>
                <a:cs typeface="Average"/>
                <a:sym typeface="Average"/>
              </a:rPr>
              <a:t>Empirical Study</a:t>
            </a:r>
            <a:endParaRPr sz="2000" dirty="0">
              <a:solidFill>
                <a:schemeClr val="tx1"/>
              </a:solidFill>
              <a:latin typeface="Arial Nova" panose="020B0504020202020204" pitchFamily="34" charset="0"/>
              <a:ea typeface="Average"/>
              <a:cs typeface="Average"/>
              <a:sym typeface="Average"/>
            </a:endParaRPr>
          </a:p>
          <a:p>
            <a:pPr marL="0" lvl="0" indent="0" algn="l" rtl="0">
              <a:lnSpc>
                <a:spcPct val="100000"/>
              </a:lnSpc>
              <a:spcBef>
                <a:spcPts val="1600"/>
              </a:spcBef>
              <a:spcAft>
                <a:spcPts val="0"/>
              </a:spcAft>
              <a:buNone/>
            </a:pPr>
            <a:r>
              <a:rPr lang="en" sz="2000" dirty="0">
                <a:solidFill>
                  <a:schemeClr val="tx1"/>
                </a:solidFill>
                <a:latin typeface="Arial Nova" panose="020B0504020202020204" pitchFamily="34" charset="0"/>
                <a:ea typeface="Average"/>
                <a:cs typeface="Average"/>
                <a:sym typeface="Average"/>
              </a:rPr>
              <a:t>Replications</a:t>
            </a:r>
            <a:endParaRPr sz="2000" dirty="0">
              <a:solidFill>
                <a:schemeClr val="tx1"/>
              </a:solidFill>
              <a:latin typeface="Arial Nova" panose="020B0504020202020204" pitchFamily="34" charset="0"/>
              <a:ea typeface="Average"/>
              <a:cs typeface="Average"/>
              <a:sym typeface="Average"/>
            </a:endParaRPr>
          </a:p>
          <a:p>
            <a:pPr marL="0" lvl="0" indent="0" algn="l" rtl="0">
              <a:lnSpc>
                <a:spcPct val="100000"/>
              </a:lnSpc>
              <a:spcBef>
                <a:spcPts val="1600"/>
              </a:spcBef>
              <a:spcAft>
                <a:spcPts val="0"/>
              </a:spcAft>
              <a:buNone/>
            </a:pPr>
            <a:r>
              <a:rPr lang="en" sz="2000" dirty="0">
                <a:solidFill>
                  <a:schemeClr val="tx1"/>
                </a:solidFill>
                <a:latin typeface="Arial Nova" panose="020B0504020202020204" pitchFamily="34" charset="0"/>
                <a:ea typeface="Average"/>
                <a:cs typeface="Average"/>
                <a:sym typeface="Average"/>
              </a:rPr>
              <a:t>Metrics</a:t>
            </a:r>
            <a:endParaRPr sz="2000" dirty="0">
              <a:solidFill>
                <a:schemeClr val="tx1"/>
              </a:solidFill>
              <a:latin typeface="Arial Nova" panose="020B0504020202020204" pitchFamily="34" charset="0"/>
              <a:ea typeface="Average"/>
              <a:cs typeface="Average"/>
              <a:sym typeface="Average"/>
            </a:endParaRPr>
          </a:p>
          <a:p>
            <a:pPr marL="0" lvl="0" indent="0" algn="l" rtl="0">
              <a:lnSpc>
                <a:spcPct val="100000"/>
              </a:lnSpc>
              <a:spcBef>
                <a:spcPts val="1600"/>
              </a:spcBef>
              <a:spcAft>
                <a:spcPts val="1600"/>
              </a:spcAft>
              <a:buNone/>
            </a:pPr>
            <a:r>
              <a:rPr lang="en" sz="2000" dirty="0" err="1">
                <a:solidFill>
                  <a:schemeClr val="tx1"/>
                </a:solidFill>
                <a:latin typeface="Arial Nova" panose="020B0504020202020204" pitchFamily="34" charset="0"/>
                <a:ea typeface="Average"/>
                <a:cs typeface="Average"/>
                <a:sym typeface="Average"/>
              </a:rPr>
              <a:t>DataSets</a:t>
            </a:r>
            <a:r>
              <a:rPr lang="en" sz="1800" dirty="0">
                <a:solidFill>
                  <a:schemeClr val="tx1"/>
                </a:solidFill>
                <a:latin typeface="Arial Nova" panose="020B0504020202020204" pitchFamily="34" charset="0"/>
                <a:ea typeface="Average"/>
                <a:cs typeface="Average"/>
                <a:sym typeface="Average"/>
              </a:rPr>
              <a:t> </a:t>
            </a:r>
            <a:endParaRPr dirty="0">
              <a:solidFill>
                <a:schemeClr val="tx1"/>
              </a:solidFill>
              <a:latin typeface="Arial Nova" panose="020B0504020202020204" pitchFamily="34" charset="0"/>
            </a:endParaRPr>
          </a:p>
        </p:txBody>
      </p:sp>
      <p:sp>
        <p:nvSpPr>
          <p:cNvPr id="3" name="Marcador de número de diapositiva 2">
            <a:extLst>
              <a:ext uri="{FF2B5EF4-FFF2-40B4-BE49-F238E27FC236}">
                <a16:creationId xmlns:a16="http://schemas.microsoft.com/office/drawing/2014/main" id="{B8ADCC97-D200-0247-B0F0-C545648582D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19</a:t>
            </a:fld>
            <a:endParaRPr lang="es-ES"/>
          </a:p>
        </p:txBody>
      </p:sp>
      <p:sp>
        <p:nvSpPr>
          <p:cNvPr id="21" name="Google Shape;205;p24">
            <a:extLst>
              <a:ext uri="{FF2B5EF4-FFF2-40B4-BE49-F238E27FC236}">
                <a16:creationId xmlns:a16="http://schemas.microsoft.com/office/drawing/2014/main" id="{25DF3A8C-5047-B44A-AF5E-ECCA714708E7}"/>
              </a:ext>
            </a:extLst>
          </p:cNvPr>
          <p:cNvSpPr txBox="1"/>
          <p:nvPr/>
        </p:nvSpPr>
        <p:spPr>
          <a:xfrm>
            <a:off x="501990" y="1134925"/>
            <a:ext cx="4440344" cy="461387"/>
          </a:xfrm>
          <a:prstGeom prst="rect">
            <a:avLst/>
          </a:prstGeom>
          <a:noFill/>
          <a:ln>
            <a:noFill/>
          </a:ln>
        </p:spPr>
        <p:txBody>
          <a:bodyPr spcFirstLastPara="1" wrap="square" lIns="91425" tIns="91425" rIns="91425" bIns="91425" anchor="ctr" anchorCtr="0">
            <a:noAutofit/>
          </a:bodyPr>
          <a:lstStyle/>
          <a:p>
            <a:pPr lvl="0" algn="l" rtl="0">
              <a:lnSpc>
                <a:spcPct val="100000"/>
              </a:lnSpc>
              <a:spcBef>
                <a:spcPts val="0"/>
              </a:spcBef>
              <a:spcAft>
                <a:spcPts val="0"/>
              </a:spcAft>
            </a:pPr>
            <a:r>
              <a:rPr lang="en" sz="2800" dirty="0">
                <a:solidFill>
                  <a:schemeClr val="accent3"/>
                </a:solidFill>
                <a:latin typeface="Arial Nova" panose="020B0504020202020204" pitchFamily="34" charset="0"/>
                <a:ea typeface="Average"/>
                <a:cs typeface="Arial" panose="020B0604020202020204" pitchFamily="34" charset="0"/>
                <a:sym typeface="Average"/>
              </a:rPr>
              <a:t>High impact</a:t>
            </a:r>
            <a:endParaRPr sz="2800" dirty="0">
              <a:latin typeface="Arial Nova" panose="020B0504020202020204" pitchFamily="34" charset="0"/>
              <a:cs typeface="Arial" panose="020B0604020202020204" pitchFamily="34" charset="0"/>
            </a:endParaRPr>
          </a:p>
        </p:txBody>
      </p:sp>
    </p:spTree>
    <p:extLst>
      <p:ext uri="{BB962C8B-B14F-4D97-AF65-F5344CB8AC3E}">
        <p14:creationId xmlns:p14="http://schemas.microsoft.com/office/powerpoint/2010/main" val="2150259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Overview</a:t>
            </a:r>
            <a:endParaRPr b="1" dirty="0"/>
          </a:p>
        </p:txBody>
      </p:sp>
      <p:sp>
        <p:nvSpPr>
          <p:cNvPr id="70" name="Google Shape;70;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Background</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Systematic Literature Review</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Model to Identify Changes that Introduced Bugs</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Empirical Evaluation of the Model</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Findings</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Implications and Recommendations</a:t>
            </a:r>
            <a:endParaRPr sz="2500" dirty="0">
              <a:latin typeface="Arial Nova" panose="020B0504020202020204" pitchFamily="34" charset="0"/>
            </a:endParaRPr>
          </a:p>
        </p:txBody>
      </p:sp>
      <p:pic>
        <p:nvPicPr>
          <p:cNvPr id="71" name="Google Shape;71;p14"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DB10B882-68B6-D843-8A00-0C461F8A086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a:t>
            </a:fld>
            <a:endParaRPr lang="es-E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Are studies that use the SZZ reproducible?</a:t>
            </a:r>
            <a:endParaRPr b="1" dirty="0"/>
          </a:p>
        </p:txBody>
      </p:sp>
      <p:pic>
        <p:nvPicPr>
          <p:cNvPr id="220" name="Google Shape;220;p26"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graphicFrame>
        <p:nvGraphicFramePr>
          <p:cNvPr id="221" name="Google Shape;221;p26"/>
          <p:cNvGraphicFramePr/>
          <p:nvPr>
            <p:extLst>
              <p:ext uri="{D42A27DB-BD31-4B8C-83A1-F6EECF244321}">
                <p14:modId xmlns:p14="http://schemas.microsoft.com/office/powerpoint/2010/main" val="3218412063"/>
              </p:ext>
            </p:extLst>
          </p:nvPr>
        </p:nvGraphicFramePr>
        <p:xfrm>
          <a:off x="914400" y="2084675"/>
          <a:ext cx="7122318" cy="1755805"/>
        </p:xfrm>
        <a:graphic>
          <a:graphicData uri="http://schemas.openxmlformats.org/drawingml/2006/table">
            <a:tbl>
              <a:tblPr>
                <a:noFill/>
                <a:tableStyleId>{3A57C8AD-3AE6-44A1-B40D-67E1331EF819}</a:tableStyleId>
              </a:tblPr>
              <a:tblGrid>
                <a:gridCol w="927258">
                  <a:extLst>
                    <a:ext uri="{9D8B030D-6E8A-4147-A177-3AD203B41FA5}">
                      <a16:colId xmlns:a16="http://schemas.microsoft.com/office/drawing/2014/main" val="20000"/>
                    </a:ext>
                  </a:extLst>
                </a:gridCol>
                <a:gridCol w="1725930">
                  <a:extLst>
                    <a:ext uri="{9D8B030D-6E8A-4147-A177-3AD203B41FA5}">
                      <a16:colId xmlns:a16="http://schemas.microsoft.com/office/drawing/2014/main" val="20001"/>
                    </a:ext>
                  </a:extLst>
                </a:gridCol>
                <a:gridCol w="2225993">
                  <a:extLst>
                    <a:ext uri="{9D8B030D-6E8A-4147-A177-3AD203B41FA5}">
                      <a16:colId xmlns:a16="http://schemas.microsoft.com/office/drawing/2014/main" val="2316876832"/>
                    </a:ext>
                  </a:extLst>
                </a:gridCol>
                <a:gridCol w="1008697">
                  <a:extLst>
                    <a:ext uri="{9D8B030D-6E8A-4147-A177-3AD203B41FA5}">
                      <a16:colId xmlns:a16="http://schemas.microsoft.com/office/drawing/2014/main" val="2846406874"/>
                    </a:ext>
                  </a:extLst>
                </a:gridCol>
                <a:gridCol w="1234440">
                  <a:extLst>
                    <a:ext uri="{9D8B030D-6E8A-4147-A177-3AD203B41FA5}">
                      <a16:colId xmlns:a16="http://schemas.microsoft.com/office/drawing/2014/main" val="1579283823"/>
                    </a:ext>
                  </a:extLst>
                </a:gridCol>
              </a:tblGrid>
              <a:tr h="602351">
                <a:tc>
                  <a:txBody>
                    <a:bodyPr/>
                    <a:lstStyle/>
                    <a:p>
                      <a:pPr marL="0" lvl="0" indent="0" algn="l" rtl="0">
                        <a:spcBef>
                          <a:spcPts val="0"/>
                        </a:spcBef>
                        <a:spcAft>
                          <a:spcPts val="0"/>
                        </a:spcAft>
                        <a:buNone/>
                      </a:pPr>
                      <a:endParaRPr sz="18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b="1" dirty="0">
                          <a:latin typeface="Arial Nova" panose="020B0504020202020204" pitchFamily="34" charset="0"/>
                        </a:rPr>
                        <a:t>Package Only</a:t>
                      </a:r>
                      <a:endParaRPr sz="18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b="1" dirty="0">
                          <a:latin typeface="Arial Nova" panose="020B0504020202020204" pitchFamily="34" charset="0"/>
                        </a:rPr>
                        <a:t>Environment Only</a:t>
                      </a:r>
                      <a:endParaRPr sz="18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b="1" dirty="0">
                          <a:latin typeface="Arial Nova" panose="020B0504020202020204" pitchFamily="34" charset="0"/>
                        </a:rPr>
                        <a:t>Both</a:t>
                      </a:r>
                      <a:endParaRPr sz="18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b="1" dirty="0">
                          <a:latin typeface="Arial Nova" panose="020B0504020202020204" pitchFamily="34" charset="0"/>
                        </a:rPr>
                        <a:t>None</a:t>
                      </a:r>
                      <a:endParaRPr sz="18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chemeClr val="tx1"/>
                    </a:solidFill>
                  </a:tcPr>
                </a:tc>
                <a:extLst>
                  <a:ext uri="{0D108BD9-81ED-4DB2-BD59-A6C34878D82A}">
                    <a16:rowId xmlns:a16="http://schemas.microsoft.com/office/drawing/2014/main" val="10000"/>
                  </a:ext>
                </a:extLst>
              </a:tr>
              <a:tr h="576727">
                <a:tc>
                  <a:txBody>
                    <a:bodyPr/>
                    <a:lstStyle/>
                    <a:p>
                      <a:pPr marL="0" lvl="0" indent="0" algn="l" rtl="0">
                        <a:spcBef>
                          <a:spcPts val="0"/>
                        </a:spcBef>
                        <a:spcAft>
                          <a:spcPts val="0"/>
                        </a:spcAft>
                        <a:buNone/>
                      </a:pPr>
                      <a:r>
                        <a:rPr lang="en-US" sz="1800" b="1" dirty="0">
                          <a:latin typeface="Arial Nova" panose="020B0504020202020204" pitchFamily="34" charset="0"/>
                        </a:rPr>
                        <a:t>YES</a:t>
                      </a:r>
                      <a:endParaRPr sz="18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dirty="0">
                          <a:latin typeface="Arial Nova" panose="020B0504020202020204" pitchFamily="34" charset="0"/>
                        </a:rPr>
                        <a:t>19</a:t>
                      </a:r>
                      <a:endParaRPr sz="18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dirty="0">
                          <a:latin typeface="Arial Nova" panose="020B0504020202020204" pitchFamily="34" charset="0"/>
                        </a:rPr>
                        <a:t>72</a:t>
                      </a:r>
                      <a:endParaRPr sz="18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dirty="0">
                          <a:latin typeface="Arial Nova" panose="020B0504020202020204" pitchFamily="34" charset="0"/>
                        </a:rPr>
                        <a:t>24</a:t>
                      </a:r>
                      <a:endParaRPr sz="18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dirty="0">
                          <a:latin typeface="Arial Nova" panose="020B0504020202020204" pitchFamily="34" charset="0"/>
                        </a:rPr>
                        <a:t>72</a:t>
                      </a:r>
                      <a:endParaRPr sz="18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chemeClr val="tx1"/>
                    </a:solidFill>
                  </a:tcPr>
                </a:tc>
                <a:extLst>
                  <a:ext uri="{0D108BD9-81ED-4DB2-BD59-A6C34878D82A}">
                    <a16:rowId xmlns:a16="http://schemas.microsoft.com/office/drawing/2014/main" val="10001"/>
                  </a:ext>
                </a:extLst>
              </a:tr>
              <a:tr h="576727">
                <a:tc>
                  <a:txBody>
                    <a:bodyPr/>
                    <a:lstStyle/>
                    <a:p>
                      <a:pPr marL="0" lvl="0" indent="0" algn="l" rtl="0">
                        <a:spcBef>
                          <a:spcPts val="0"/>
                        </a:spcBef>
                        <a:spcAft>
                          <a:spcPts val="0"/>
                        </a:spcAft>
                        <a:buNone/>
                      </a:pPr>
                      <a:r>
                        <a:rPr lang="en-US" sz="1800" b="1" dirty="0">
                          <a:latin typeface="Arial Nova" panose="020B0504020202020204" pitchFamily="34" charset="0"/>
                        </a:rPr>
                        <a:t>NO</a:t>
                      </a:r>
                      <a:endParaRPr sz="18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dirty="0">
                          <a:latin typeface="Arial Nova" panose="020B0504020202020204" pitchFamily="34" charset="0"/>
                        </a:rPr>
                        <a:t>168</a:t>
                      </a:r>
                      <a:endParaRPr sz="18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dirty="0">
                          <a:latin typeface="Arial Nova" panose="020B0504020202020204" pitchFamily="34" charset="0"/>
                        </a:rPr>
                        <a:t>96</a:t>
                      </a:r>
                      <a:endParaRPr sz="18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dirty="0">
                          <a:latin typeface="Arial Nova" panose="020B0504020202020204" pitchFamily="34" charset="0"/>
                        </a:rPr>
                        <a:t>163</a:t>
                      </a:r>
                      <a:endParaRPr sz="18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1"/>
                    </a:solidFill>
                  </a:tcPr>
                </a:tc>
                <a:tc>
                  <a:txBody>
                    <a:bodyPr/>
                    <a:lstStyle/>
                    <a:p>
                      <a:pPr marL="0" lvl="0" indent="0" algn="ctr" rtl="0">
                        <a:spcBef>
                          <a:spcPts val="0"/>
                        </a:spcBef>
                        <a:spcAft>
                          <a:spcPts val="0"/>
                        </a:spcAft>
                        <a:buNone/>
                      </a:pPr>
                      <a:r>
                        <a:rPr lang="en-US" sz="1800" dirty="0">
                          <a:latin typeface="Arial Nova" panose="020B0504020202020204" pitchFamily="34" charset="0"/>
                        </a:rPr>
                        <a:t>115</a:t>
                      </a:r>
                      <a:endParaRPr sz="18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1"/>
                    </a:solidFill>
                  </a:tcPr>
                </a:tc>
                <a:extLst>
                  <a:ext uri="{0D108BD9-81ED-4DB2-BD59-A6C34878D82A}">
                    <a16:rowId xmlns:a16="http://schemas.microsoft.com/office/drawing/2014/main" val="10002"/>
                  </a:ext>
                </a:extLst>
              </a:tr>
            </a:tbl>
          </a:graphicData>
        </a:graphic>
      </p:graphicFrame>
      <p:sp>
        <p:nvSpPr>
          <p:cNvPr id="3" name="Marcador de número de diapositiva 2">
            <a:extLst>
              <a:ext uri="{FF2B5EF4-FFF2-40B4-BE49-F238E27FC236}">
                <a16:creationId xmlns:a16="http://schemas.microsoft.com/office/drawing/2014/main" id="{62CD1F8E-7336-1545-BCE1-F71ACFD3E14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20</a:t>
            </a:fld>
            <a:endParaRPr lang="es-ES"/>
          </a:p>
        </p:txBody>
      </p:sp>
    </p:spTree>
    <p:extLst>
      <p:ext uri="{BB962C8B-B14F-4D97-AF65-F5344CB8AC3E}">
        <p14:creationId xmlns:p14="http://schemas.microsoft.com/office/powerpoint/2010/main" val="31370357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sz="2800" b="1" dirty="0"/>
              <a:t>Do the publication mention the limitations of SZZ</a:t>
            </a:r>
            <a:r>
              <a:rPr lang="en" b="1" dirty="0"/>
              <a:t>?</a:t>
            </a:r>
            <a:endParaRPr dirty="0"/>
          </a:p>
        </p:txBody>
      </p:sp>
      <p:pic>
        <p:nvPicPr>
          <p:cNvPr id="227" name="Google Shape;227;p27"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pic>
        <p:nvPicPr>
          <p:cNvPr id="228" name="Google Shape;228;p27"/>
          <p:cNvPicPr preferRelativeResize="0"/>
          <p:nvPr/>
        </p:nvPicPr>
        <p:blipFill>
          <a:blip r:embed="rId4">
            <a:alphaModFix/>
          </a:blip>
          <a:stretch>
            <a:fillRect/>
          </a:stretch>
        </p:blipFill>
        <p:spPr>
          <a:xfrm>
            <a:off x="677275" y="1326500"/>
            <a:ext cx="7325175" cy="3369925"/>
          </a:xfrm>
          <a:prstGeom prst="rect">
            <a:avLst/>
          </a:prstGeom>
          <a:noFill/>
          <a:ln>
            <a:noFill/>
          </a:ln>
        </p:spPr>
      </p:pic>
      <p:sp>
        <p:nvSpPr>
          <p:cNvPr id="229" name="Google Shape;229;p27"/>
          <p:cNvSpPr txBox="1"/>
          <p:nvPr/>
        </p:nvSpPr>
        <p:spPr>
          <a:xfrm>
            <a:off x="2394850" y="3099875"/>
            <a:ext cx="4238100" cy="329100"/>
          </a:xfrm>
          <a:prstGeom prst="rect">
            <a:avLst/>
          </a:prstGeom>
          <a:noFill/>
          <a:ln w="28575"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p27"/>
          <p:cNvSpPr txBox="1"/>
          <p:nvPr/>
        </p:nvSpPr>
        <p:spPr>
          <a:xfrm>
            <a:off x="2394850" y="3910650"/>
            <a:ext cx="5382000" cy="329100"/>
          </a:xfrm>
          <a:prstGeom prst="rect">
            <a:avLst/>
          </a:prstGeom>
          <a:noFill/>
          <a:ln w="28575"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pic>
        <p:nvPicPr>
          <p:cNvPr id="231" name="Google Shape;231;p27"/>
          <p:cNvPicPr preferRelativeResize="0"/>
          <p:nvPr/>
        </p:nvPicPr>
        <p:blipFill>
          <a:blip r:embed="rId5">
            <a:alphaModFix/>
          </a:blip>
          <a:stretch>
            <a:fillRect/>
          </a:stretch>
        </p:blipFill>
        <p:spPr>
          <a:xfrm>
            <a:off x="5263000" y="2077275"/>
            <a:ext cx="111625" cy="213950"/>
          </a:xfrm>
          <a:prstGeom prst="rect">
            <a:avLst/>
          </a:prstGeom>
          <a:noFill/>
          <a:ln>
            <a:noFill/>
          </a:ln>
        </p:spPr>
      </p:pic>
      <p:pic>
        <p:nvPicPr>
          <p:cNvPr id="232" name="Google Shape;232;p27"/>
          <p:cNvPicPr preferRelativeResize="0"/>
          <p:nvPr/>
        </p:nvPicPr>
        <p:blipFill>
          <a:blip r:embed="rId5">
            <a:alphaModFix/>
          </a:blip>
          <a:stretch>
            <a:fillRect/>
          </a:stretch>
        </p:blipFill>
        <p:spPr>
          <a:xfrm>
            <a:off x="4814650" y="2616450"/>
            <a:ext cx="111625" cy="213950"/>
          </a:xfrm>
          <a:prstGeom prst="rect">
            <a:avLst/>
          </a:prstGeom>
          <a:noFill/>
          <a:ln>
            <a:noFill/>
          </a:ln>
        </p:spPr>
      </p:pic>
      <p:sp>
        <p:nvSpPr>
          <p:cNvPr id="3" name="Marcador de número de diapositiva 2">
            <a:extLst>
              <a:ext uri="{FF2B5EF4-FFF2-40B4-BE49-F238E27FC236}">
                <a16:creationId xmlns:a16="http://schemas.microsoft.com/office/drawing/2014/main" id="{CE98C0C2-B894-AE4F-BF14-D2D3016ECB3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21</a:t>
            </a:fld>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animBg="1"/>
      <p:bldP spid="23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sz="3200" b="1" dirty="0"/>
              <a:t>Do the publication mention the limitations of SZZ</a:t>
            </a:r>
            <a:r>
              <a:rPr lang="en" b="1" dirty="0"/>
              <a:t>?</a:t>
            </a:r>
            <a:endParaRPr b="1" dirty="0"/>
          </a:p>
        </p:txBody>
      </p:sp>
      <p:pic>
        <p:nvPicPr>
          <p:cNvPr id="212" name="Google Shape;212;p25"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graphicFrame>
        <p:nvGraphicFramePr>
          <p:cNvPr id="213" name="Google Shape;213;p25"/>
          <p:cNvGraphicFramePr/>
          <p:nvPr>
            <p:extLst>
              <p:ext uri="{D42A27DB-BD31-4B8C-83A1-F6EECF244321}">
                <p14:modId xmlns:p14="http://schemas.microsoft.com/office/powerpoint/2010/main" val="2623375347"/>
              </p:ext>
            </p:extLst>
          </p:nvPr>
        </p:nvGraphicFramePr>
        <p:xfrm>
          <a:off x="682075" y="1749410"/>
          <a:ext cx="8095375" cy="1836450"/>
        </p:xfrm>
        <a:graphic>
          <a:graphicData uri="http://schemas.openxmlformats.org/drawingml/2006/table">
            <a:tbl>
              <a:tblPr>
                <a:noFill/>
                <a:tableStyleId>{3A57C8AD-3AE6-44A1-B40D-67E1331EF819}</a:tableStyleId>
              </a:tblPr>
              <a:tblGrid>
                <a:gridCol w="1002625">
                  <a:extLst>
                    <a:ext uri="{9D8B030D-6E8A-4147-A177-3AD203B41FA5}">
                      <a16:colId xmlns:a16="http://schemas.microsoft.com/office/drawing/2014/main" val="20000"/>
                    </a:ext>
                  </a:extLst>
                </a:gridCol>
                <a:gridCol w="1266325">
                  <a:extLst>
                    <a:ext uri="{9D8B030D-6E8A-4147-A177-3AD203B41FA5}">
                      <a16:colId xmlns:a16="http://schemas.microsoft.com/office/drawing/2014/main" val="20001"/>
                    </a:ext>
                  </a:extLst>
                </a:gridCol>
                <a:gridCol w="1854200">
                  <a:extLst>
                    <a:ext uri="{9D8B030D-6E8A-4147-A177-3AD203B41FA5}">
                      <a16:colId xmlns:a16="http://schemas.microsoft.com/office/drawing/2014/main" val="20002"/>
                    </a:ext>
                  </a:extLst>
                </a:gridCol>
                <a:gridCol w="1959550">
                  <a:extLst>
                    <a:ext uri="{9D8B030D-6E8A-4147-A177-3AD203B41FA5}">
                      <a16:colId xmlns:a16="http://schemas.microsoft.com/office/drawing/2014/main" val="20003"/>
                    </a:ext>
                  </a:extLst>
                </a:gridCol>
                <a:gridCol w="2012675">
                  <a:extLst>
                    <a:ext uri="{9D8B030D-6E8A-4147-A177-3AD203B41FA5}">
                      <a16:colId xmlns:a16="http://schemas.microsoft.com/office/drawing/2014/main" val="20004"/>
                    </a:ext>
                  </a:extLst>
                </a:gridCol>
              </a:tblGrid>
              <a:tr h="822350">
                <a:tc>
                  <a:txBody>
                    <a:bodyPr/>
                    <a:lstStyle/>
                    <a:p>
                      <a:pPr marL="0" lvl="0" indent="0" algn="l" rtl="0">
                        <a:spcBef>
                          <a:spcPts val="0"/>
                        </a:spcBef>
                        <a:spcAft>
                          <a:spcPts val="0"/>
                        </a:spcAft>
                        <a:buNone/>
                      </a:pPr>
                      <a:endParaRPr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2000" b="1" dirty="0">
                          <a:latin typeface="Arial Nova" panose="020B0504020202020204" pitchFamily="34" charset="0"/>
                        </a:rPr>
                        <a:t>NO-TTV</a:t>
                      </a:r>
                      <a:endParaRPr sz="20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2000" b="1" dirty="0">
                          <a:latin typeface="Arial Nova" panose="020B0504020202020204" pitchFamily="34" charset="0"/>
                        </a:rPr>
                        <a:t>TTV-1st part</a:t>
                      </a:r>
                      <a:endParaRPr sz="2000" b="1" dirty="0">
                        <a:latin typeface="Arial Nova" panose="020B0504020202020204" pitchFamily="34" charset="0"/>
                      </a:endParaRPr>
                    </a:p>
                    <a:p>
                      <a:pPr marL="0" lvl="0" indent="0" algn="l" rtl="0">
                        <a:spcBef>
                          <a:spcPts val="0"/>
                        </a:spcBef>
                        <a:spcAft>
                          <a:spcPts val="0"/>
                        </a:spcAft>
                        <a:buNone/>
                      </a:pPr>
                      <a:r>
                        <a:rPr lang="en" sz="2000" b="1" dirty="0">
                          <a:latin typeface="Arial Nova" panose="020B0504020202020204" pitchFamily="34" charset="0"/>
                        </a:rPr>
                        <a:t>only</a:t>
                      </a:r>
                      <a:endParaRPr sz="20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2000" b="1">
                          <a:latin typeface="Arial Nova" panose="020B0504020202020204" pitchFamily="34" charset="0"/>
                        </a:rPr>
                        <a:t>TTV-2nd part only</a:t>
                      </a:r>
                      <a:endParaRPr sz="200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2000" b="1">
                          <a:latin typeface="Arial Nova" panose="020B0504020202020204" pitchFamily="34" charset="0"/>
                        </a:rPr>
                        <a:t>Complete TTV</a:t>
                      </a:r>
                      <a:endParaRPr sz="2000" b="1">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extLst>
                  <a:ext uri="{0D108BD9-81ED-4DB2-BD59-A6C34878D82A}">
                    <a16:rowId xmlns:a16="http://schemas.microsoft.com/office/drawing/2014/main" val="10000"/>
                  </a:ext>
                </a:extLst>
              </a:tr>
              <a:tr h="526325">
                <a:tc>
                  <a:txBody>
                    <a:bodyPr/>
                    <a:lstStyle/>
                    <a:p>
                      <a:pPr marL="0" lvl="0" indent="0" algn="l" rtl="0">
                        <a:spcBef>
                          <a:spcPts val="0"/>
                        </a:spcBef>
                        <a:spcAft>
                          <a:spcPts val="0"/>
                        </a:spcAft>
                        <a:buNone/>
                      </a:pPr>
                      <a:r>
                        <a:rPr lang="en" sz="2000" b="1">
                          <a:latin typeface="Arial Nova" panose="020B0504020202020204" pitchFamily="34" charset="0"/>
                        </a:rPr>
                        <a:t>YES</a:t>
                      </a:r>
                      <a:endParaRPr sz="2000" b="1">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000" dirty="0">
                          <a:latin typeface="Arial Nova" panose="020B0504020202020204" pitchFamily="34" charset="0"/>
                        </a:rPr>
                        <a:t>94</a:t>
                      </a:r>
                      <a:endParaRPr sz="20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000" dirty="0">
                          <a:latin typeface="Arial Nova" panose="020B0504020202020204" pitchFamily="34" charset="0"/>
                        </a:rPr>
                        <a:t>44</a:t>
                      </a:r>
                      <a:endParaRPr sz="20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000" dirty="0">
                          <a:latin typeface="Arial Nova" panose="020B0504020202020204" pitchFamily="34" charset="0"/>
                        </a:rPr>
                        <a:t>10</a:t>
                      </a:r>
                      <a:endParaRPr sz="20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000">
                          <a:latin typeface="Arial Nova" panose="020B0504020202020204" pitchFamily="34" charset="0"/>
                        </a:rPr>
                        <a:t>39</a:t>
                      </a:r>
                      <a:endParaRPr sz="200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extLst>
                  <a:ext uri="{0D108BD9-81ED-4DB2-BD59-A6C34878D82A}">
                    <a16:rowId xmlns:a16="http://schemas.microsoft.com/office/drawing/2014/main" val="10001"/>
                  </a:ext>
                </a:extLst>
              </a:tr>
              <a:tr h="487775">
                <a:tc>
                  <a:txBody>
                    <a:bodyPr/>
                    <a:lstStyle/>
                    <a:p>
                      <a:pPr marL="0" lvl="0" indent="0" algn="l" rtl="0">
                        <a:spcBef>
                          <a:spcPts val="0"/>
                        </a:spcBef>
                        <a:spcAft>
                          <a:spcPts val="0"/>
                        </a:spcAft>
                        <a:buNone/>
                      </a:pPr>
                      <a:r>
                        <a:rPr lang="en" sz="2000" b="1">
                          <a:latin typeface="Arial Nova" panose="020B0504020202020204" pitchFamily="34" charset="0"/>
                        </a:rPr>
                        <a:t>NO</a:t>
                      </a:r>
                      <a:endParaRPr sz="2000" b="1">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000">
                          <a:latin typeface="Arial Nova" panose="020B0504020202020204" pitchFamily="34" charset="0"/>
                        </a:rPr>
                        <a:t>93</a:t>
                      </a:r>
                      <a:endParaRPr sz="200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000">
                          <a:latin typeface="Arial Nova" panose="020B0504020202020204" pitchFamily="34" charset="0"/>
                        </a:rPr>
                        <a:t>143</a:t>
                      </a:r>
                      <a:endParaRPr sz="200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000" dirty="0">
                          <a:latin typeface="Arial Nova" panose="020B0504020202020204" pitchFamily="34" charset="0"/>
                        </a:rPr>
                        <a:t>177</a:t>
                      </a:r>
                      <a:endParaRPr sz="20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000" dirty="0">
                          <a:latin typeface="Arial Nova" panose="020B0504020202020204" pitchFamily="34" charset="0"/>
                        </a:rPr>
                        <a:t>148</a:t>
                      </a:r>
                      <a:endParaRPr sz="20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extLst>
                  <a:ext uri="{0D108BD9-81ED-4DB2-BD59-A6C34878D82A}">
                    <a16:rowId xmlns:a16="http://schemas.microsoft.com/office/drawing/2014/main" val="10002"/>
                  </a:ext>
                </a:extLst>
              </a:tr>
            </a:tbl>
          </a:graphicData>
        </a:graphic>
      </p:graphicFrame>
      <p:sp>
        <p:nvSpPr>
          <p:cNvPr id="214" name="Google Shape;214;p25"/>
          <p:cNvSpPr txBox="1"/>
          <p:nvPr/>
        </p:nvSpPr>
        <p:spPr>
          <a:xfrm>
            <a:off x="682075" y="3826950"/>
            <a:ext cx="3836700" cy="40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rgbClr val="FFFFFF"/>
                </a:solidFill>
                <a:latin typeface="Arial Nova" panose="020B0504020202020204" pitchFamily="34" charset="0"/>
              </a:rPr>
              <a:t>TTV = Threats to Validity</a:t>
            </a:r>
            <a:endParaRPr sz="1800" b="1" dirty="0">
              <a:solidFill>
                <a:srgbClr val="FFFFFF"/>
              </a:solidFill>
              <a:latin typeface="Arial Nova" panose="020B0504020202020204" pitchFamily="34" charset="0"/>
            </a:endParaRPr>
          </a:p>
        </p:txBody>
      </p:sp>
      <p:sp>
        <p:nvSpPr>
          <p:cNvPr id="3" name="Marcador de número de diapositiva 2">
            <a:extLst>
              <a:ext uri="{FF2B5EF4-FFF2-40B4-BE49-F238E27FC236}">
                <a16:creationId xmlns:a16="http://schemas.microsoft.com/office/drawing/2014/main" id="{A7B2D9AD-D769-6F41-8C92-788873F4878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22</a:t>
            </a:fld>
            <a:endParaRPr lang="es-E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Drawbacks</a:t>
            </a:r>
            <a:endParaRPr b="1" dirty="0"/>
          </a:p>
        </p:txBody>
      </p:sp>
      <p:sp>
        <p:nvSpPr>
          <p:cNvPr id="119" name="Google Shape;119;p18"/>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chemeClr val="dk1"/>
                </a:solidFill>
                <a:latin typeface="Arial Nova" panose="020B0504020202020204" pitchFamily="34" charset="0"/>
              </a:rPr>
              <a:t>Functional</a:t>
            </a:r>
            <a:endParaRPr sz="2400" b="1" dirty="0">
              <a:solidFill>
                <a:schemeClr val="dk1"/>
              </a:solidFill>
              <a:latin typeface="Arial Nova" panose="020B0504020202020204" pitchFamily="34" charset="0"/>
            </a:endParaRPr>
          </a:p>
          <a:p>
            <a:pPr marL="457200" lvl="0" indent="-381000" algn="l" rtl="0">
              <a:spcBef>
                <a:spcPts val="1600"/>
              </a:spcBef>
              <a:spcAft>
                <a:spcPts val="0"/>
              </a:spcAft>
              <a:buSzPts val="2400"/>
              <a:buChar char="●"/>
            </a:pPr>
            <a:r>
              <a:rPr lang="en" sz="2400" dirty="0">
                <a:latin typeface="Arial Nova" panose="020B0504020202020204" pitchFamily="34" charset="0"/>
              </a:rPr>
              <a:t>Many  possible BICs</a:t>
            </a:r>
            <a:endParaRPr sz="2400" dirty="0">
              <a:latin typeface="Arial Nova" panose="020B0504020202020204" pitchFamily="34" charset="0"/>
            </a:endParaRPr>
          </a:p>
          <a:p>
            <a:pPr marL="457200" lvl="0" indent="-381000" algn="l" rtl="0">
              <a:spcBef>
                <a:spcPts val="0"/>
              </a:spcBef>
              <a:spcAft>
                <a:spcPts val="0"/>
              </a:spcAft>
              <a:buSzPts val="2400"/>
              <a:buChar char="●"/>
            </a:pPr>
            <a:r>
              <a:rPr lang="en" sz="2400" dirty="0">
                <a:latin typeface="Arial Nova" panose="020B0504020202020204" pitchFamily="34" charset="0"/>
              </a:rPr>
              <a:t>Only new additions</a:t>
            </a:r>
            <a:endParaRPr sz="2400" dirty="0">
              <a:latin typeface="Arial Nova" panose="020B0504020202020204" pitchFamily="34" charset="0"/>
            </a:endParaRPr>
          </a:p>
          <a:p>
            <a:pPr marL="457200" lvl="0" indent="-381000" algn="l" rtl="0">
              <a:spcBef>
                <a:spcPts val="0"/>
              </a:spcBef>
              <a:spcAft>
                <a:spcPts val="0"/>
              </a:spcAft>
              <a:buSzPts val="2400"/>
              <a:buChar char="●"/>
            </a:pPr>
            <a:r>
              <a:rPr lang="en" sz="2400" dirty="0">
                <a:latin typeface="Arial Nova" panose="020B0504020202020204" pitchFamily="34" charset="0"/>
              </a:rPr>
              <a:t>Multiple modifications of a line</a:t>
            </a:r>
            <a:endParaRPr sz="2400" dirty="0">
              <a:latin typeface="Arial Nova" panose="020B0504020202020204" pitchFamily="34" charset="0"/>
            </a:endParaRPr>
          </a:p>
          <a:p>
            <a:pPr marL="457200" lvl="0" indent="-381000" algn="l" rtl="0">
              <a:spcBef>
                <a:spcPts val="0"/>
              </a:spcBef>
              <a:spcAft>
                <a:spcPts val="0"/>
              </a:spcAft>
              <a:buSzPts val="2400"/>
              <a:buChar char="●"/>
            </a:pPr>
            <a:r>
              <a:rPr lang="en" sz="2400" dirty="0">
                <a:latin typeface="Arial Nova" panose="020B0504020202020204" pitchFamily="34" charset="0"/>
              </a:rPr>
              <a:t>Weak semantic level</a:t>
            </a:r>
            <a:endParaRPr sz="2400" dirty="0">
              <a:latin typeface="Arial Nova" panose="020B0504020202020204" pitchFamily="34" charset="0"/>
            </a:endParaRPr>
          </a:p>
          <a:p>
            <a:pPr marL="457200" lvl="0" indent="-381000" algn="l" rtl="0">
              <a:spcBef>
                <a:spcPts val="0"/>
              </a:spcBef>
              <a:spcAft>
                <a:spcPts val="0"/>
              </a:spcAft>
              <a:buSzPts val="2400"/>
              <a:buChar char="●"/>
            </a:pPr>
            <a:r>
              <a:rPr lang="en" sz="2400" dirty="0">
                <a:latin typeface="Arial Nova" panose="020B0504020202020204" pitchFamily="34" charset="0"/>
              </a:rPr>
              <a:t>Dormant bugs</a:t>
            </a:r>
            <a:endParaRPr sz="2400" dirty="0">
              <a:latin typeface="Arial Nova" panose="020B0504020202020204" pitchFamily="34" charset="0"/>
            </a:endParaRPr>
          </a:p>
        </p:txBody>
      </p:sp>
      <p:sp>
        <p:nvSpPr>
          <p:cNvPr id="120" name="Google Shape;120;p1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2400" b="1" dirty="0">
                <a:solidFill>
                  <a:schemeClr val="dk1"/>
                </a:solidFill>
                <a:latin typeface="Arial Nova" panose="020B0504020202020204" pitchFamily="34" charset="0"/>
              </a:rPr>
              <a:t>Conceptual</a:t>
            </a:r>
            <a:endParaRPr sz="2400" b="1" dirty="0">
              <a:solidFill>
                <a:schemeClr val="dk1"/>
              </a:solidFill>
              <a:latin typeface="Arial Nova" panose="020B0504020202020204" pitchFamily="34" charset="0"/>
            </a:endParaRPr>
          </a:p>
          <a:p>
            <a:pPr marL="457200" lvl="0" indent="-381000" algn="l" rtl="0">
              <a:spcBef>
                <a:spcPts val="1600"/>
              </a:spcBef>
              <a:spcAft>
                <a:spcPts val="0"/>
              </a:spcAft>
              <a:buSzPts val="2400"/>
              <a:buChar char="●"/>
            </a:pPr>
            <a:r>
              <a:rPr lang="en" sz="2400" dirty="0">
                <a:latin typeface="Arial Nova" panose="020B0504020202020204" pitchFamily="34" charset="0"/>
              </a:rPr>
              <a:t>Changing environment</a:t>
            </a:r>
            <a:endParaRPr sz="2400" dirty="0">
              <a:latin typeface="Arial Nova" panose="020B0504020202020204" pitchFamily="34" charset="0"/>
            </a:endParaRPr>
          </a:p>
          <a:p>
            <a:pPr marL="457200" lvl="0" indent="-381000" algn="l" rtl="0">
              <a:spcBef>
                <a:spcPts val="0"/>
              </a:spcBef>
              <a:spcAft>
                <a:spcPts val="0"/>
              </a:spcAft>
              <a:buSzPts val="2400"/>
              <a:buChar char="●"/>
            </a:pPr>
            <a:r>
              <a:rPr lang="en" sz="2400" dirty="0">
                <a:latin typeface="Arial Nova" panose="020B0504020202020204" pitchFamily="34" charset="0"/>
              </a:rPr>
              <a:t>Compatibility problems</a:t>
            </a:r>
            <a:endParaRPr sz="1600" dirty="0">
              <a:latin typeface="Arial Nova" panose="020B0504020202020204" pitchFamily="34" charset="0"/>
            </a:endParaRPr>
          </a:p>
        </p:txBody>
      </p:sp>
      <p:pic>
        <p:nvPicPr>
          <p:cNvPr id="121" name="Google Shape;121;p18"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9C53B229-AC71-D043-AAF0-686773350F2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23</a:t>
            </a:fld>
            <a:endParaRPr lang="es-E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Overview</a:t>
            </a:r>
            <a:endParaRPr b="1"/>
          </a:p>
        </p:txBody>
      </p:sp>
      <p:sp>
        <p:nvSpPr>
          <p:cNvPr id="238" name="Google Shape;238;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cs typeface="Arial" panose="020B0604020202020204" pitchFamily="34" charset="0"/>
              </a:rPr>
              <a:t>Background</a:t>
            </a:r>
            <a:endParaRPr sz="2500" dirty="0">
              <a:latin typeface="Arial Nova" panose="020B0504020202020204" pitchFamily="34" charset="0"/>
              <a:cs typeface="Arial" panose="020B06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cs typeface="Arial" panose="020B0604020202020204" pitchFamily="34" charset="0"/>
              </a:rPr>
              <a:t>Systematic Literature Review</a:t>
            </a:r>
            <a:endParaRPr sz="2500" dirty="0">
              <a:latin typeface="Arial Nova" panose="020B0504020202020204" pitchFamily="34" charset="0"/>
              <a:cs typeface="Arial" panose="020B0604020202020204" pitchFamily="34" charset="0"/>
            </a:endParaRPr>
          </a:p>
          <a:p>
            <a:pPr marL="457200" lvl="0" indent="-387350" algn="l" rtl="0">
              <a:lnSpc>
                <a:spcPct val="150000"/>
              </a:lnSpc>
              <a:spcBef>
                <a:spcPts val="0"/>
              </a:spcBef>
              <a:spcAft>
                <a:spcPts val="0"/>
              </a:spcAft>
              <a:buSzPts val="2500"/>
              <a:buAutoNum type="arabicPeriod"/>
            </a:pPr>
            <a:r>
              <a:rPr lang="en" sz="2500" b="1" dirty="0">
                <a:solidFill>
                  <a:schemeClr val="tx1"/>
                </a:solidFill>
                <a:latin typeface="Arial Nova" panose="020B0504020202020204" pitchFamily="34" charset="0"/>
                <a:cs typeface="Arial" panose="020B0604020202020204" pitchFamily="34" charset="0"/>
              </a:rPr>
              <a:t>Model to Identify Changes that Introduced Bugs</a:t>
            </a:r>
            <a:endParaRPr sz="2500" b="1" dirty="0">
              <a:solidFill>
                <a:schemeClr val="tx1"/>
              </a:solidFill>
              <a:latin typeface="Arial Nova" panose="020B0504020202020204" pitchFamily="34" charset="0"/>
              <a:cs typeface="Arial" panose="020B06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cs typeface="Arial" panose="020B0604020202020204" pitchFamily="34" charset="0"/>
              </a:rPr>
              <a:t>Empirical Evaluation of the Model</a:t>
            </a:r>
            <a:endParaRPr sz="2500" dirty="0">
              <a:latin typeface="Arial Nova" panose="020B0504020202020204" pitchFamily="34" charset="0"/>
              <a:cs typeface="Arial" panose="020B06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cs typeface="Arial" panose="020B0604020202020204" pitchFamily="34" charset="0"/>
              </a:rPr>
              <a:t>Findings</a:t>
            </a:r>
            <a:endParaRPr sz="2500" dirty="0">
              <a:latin typeface="Arial Nova" panose="020B0504020202020204" pitchFamily="34" charset="0"/>
              <a:cs typeface="Arial" panose="020B06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cs typeface="Arial" panose="020B0604020202020204" pitchFamily="34" charset="0"/>
              </a:rPr>
              <a:t>Implications and Recommendations</a:t>
            </a:r>
            <a:endParaRPr sz="2500" dirty="0">
              <a:latin typeface="Arial Nova" panose="020B0504020202020204" pitchFamily="34" charset="0"/>
              <a:cs typeface="Arial" panose="020B0604020202020204" pitchFamily="34" charset="0"/>
            </a:endParaRPr>
          </a:p>
        </p:txBody>
      </p:sp>
      <p:pic>
        <p:nvPicPr>
          <p:cNvPr id="239" name="Google Shape;239;p28"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3CE595F4-CB32-2E47-9FDB-B0203CA78D6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24</a:t>
            </a:fld>
            <a:endParaRPr lang="es-ES"/>
          </a:p>
        </p:txBody>
      </p:sp>
    </p:spTree>
    <p:extLst>
      <p:ext uri="{BB962C8B-B14F-4D97-AF65-F5344CB8AC3E}">
        <p14:creationId xmlns:p14="http://schemas.microsoft.com/office/powerpoint/2010/main" val="13473360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25F2AF-2AA7-5B4F-BEA5-39B8A5248451}"/>
              </a:ext>
            </a:extLst>
          </p:cNvPr>
          <p:cNvSpPr>
            <a:spLocks noGrp="1"/>
          </p:cNvSpPr>
          <p:nvPr>
            <p:ph type="title"/>
          </p:nvPr>
        </p:nvSpPr>
        <p:spPr/>
        <p:txBody>
          <a:bodyPr/>
          <a:lstStyle/>
          <a:p>
            <a:r>
              <a:rPr lang="es-ES" b="1" dirty="0" err="1"/>
              <a:t>Definitions</a:t>
            </a:r>
            <a:r>
              <a:rPr lang="es-ES" b="1" dirty="0"/>
              <a:t>: BFC, PC, DC, AC.</a:t>
            </a:r>
          </a:p>
        </p:txBody>
      </p:sp>
      <p:cxnSp>
        <p:nvCxnSpPr>
          <p:cNvPr id="16" name="Google Shape;412;p37">
            <a:extLst>
              <a:ext uri="{FF2B5EF4-FFF2-40B4-BE49-F238E27FC236}">
                <a16:creationId xmlns:a16="http://schemas.microsoft.com/office/drawing/2014/main" id="{F3F42D99-7A01-9844-A694-04437802A238}"/>
              </a:ext>
            </a:extLst>
          </p:cNvPr>
          <p:cNvCxnSpPr/>
          <p:nvPr/>
        </p:nvCxnSpPr>
        <p:spPr>
          <a:xfrm rot="10800000" flipH="1">
            <a:off x="903649" y="1766043"/>
            <a:ext cx="7063800" cy="32400"/>
          </a:xfrm>
          <a:prstGeom prst="straightConnector1">
            <a:avLst/>
          </a:prstGeom>
          <a:noFill/>
          <a:ln w="38100" cap="flat" cmpd="sng">
            <a:solidFill>
              <a:schemeClr val="dk2"/>
            </a:solidFill>
            <a:prstDash val="solid"/>
            <a:round/>
            <a:headEnd type="none" w="med" len="med"/>
            <a:tailEnd type="none" w="med" len="med"/>
          </a:ln>
        </p:spPr>
      </p:cxnSp>
      <p:sp>
        <p:nvSpPr>
          <p:cNvPr id="17" name="Google Shape;395;p37">
            <a:extLst>
              <a:ext uri="{FF2B5EF4-FFF2-40B4-BE49-F238E27FC236}">
                <a16:creationId xmlns:a16="http://schemas.microsoft.com/office/drawing/2014/main" id="{955F48AD-D874-9847-9FBC-140EA75FC777}"/>
              </a:ext>
            </a:extLst>
          </p:cNvPr>
          <p:cNvSpPr/>
          <p:nvPr/>
        </p:nvSpPr>
        <p:spPr>
          <a:xfrm>
            <a:off x="1174443" y="1480511"/>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96;p37">
            <a:extLst>
              <a:ext uri="{FF2B5EF4-FFF2-40B4-BE49-F238E27FC236}">
                <a16:creationId xmlns:a16="http://schemas.microsoft.com/office/drawing/2014/main" id="{8DB0FC4D-3C48-6746-9CEA-3EBEFB6E1091}"/>
              </a:ext>
            </a:extLst>
          </p:cNvPr>
          <p:cNvSpPr/>
          <p:nvPr/>
        </p:nvSpPr>
        <p:spPr>
          <a:xfrm>
            <a:off x="2938181" y="1514343"/>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97;p37">
            <a:extLst>
              <a:ext uri="{FF2B5EF4-FFF2-40B4-BE49-F238E27FC236}">
                <a16:creationId xmlns:a16="http://schemas.microsoft.com/office/drawing/2014/main" id="{43610234-5A1D-3A4A-ABBC-161ADFCADEB4}"/>
              </a:ext>
            </a:extLst>
          </p:cNvPr>
          <p:cNvSpPr/>
          <p:nvPr/>
        </p:nvSpPr>
        <p:spPr>
          <a:xfrm>
            <a:off x="2119459" y="1490695"/>
            <a:ext cx="585000" cy="535800"/>
          </a:xfrm>
          <a:prstGeom prst="ellipse">
            <a:avLst/>
          </a:prstGeom>
          <a:solidFill>
            <a:schemeClr val="accent5">
              <a:lumMod val="75000"/>
            </a:schemeClr>
          </a:solidFill>
          <a:ln w="9525" cap="flat" cmpd="sng">
            <a:solidFill>
              <a:schemeClr val="accent5">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98;p37">
            <a:extLst>
              <a:ext uri="{FF2B5EF4-FFF2-40B4-BE49-F238E27FC236}">
                <a16:creationId xmlns:a16="http://schemas.microsoft.com/office/drawing/2014/main" id="{2D8E1383-984F-1F43-9A62-6F4DF6E632A3}"/>
              </a:ext>
            </a:extLst>
          </p:cNvPr>
          <p:cNvSpPr/>
          <p:nvPr/>
        </p:nvSpPr>
        <p:spPr>
          <a:xfrm>
            <a:off x="3783918" y="1480511"/>
            <a:ext cx="585000" cy="535800"/>
          </a:xfrm>
          <a:prstGeom prst="ellipse">
            <a:avLst/>
          </a:prstGeom>
          <a:solidFill>
            <a:srgbClr val="0070C0"/>
          </a:solidFill>
          <a:ln w="9525" cap="flat" cmpd="sng">
            <a:solidFill>
              <a:srgbClr val="0070C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99;p37">
            <a:extLst>
              <a:ext uri="{FF2B5EF4-FFF2-40B4-BE49-F238E27FC236}">
                <a16:creationId xmlns:a16="http://schemas.microsoft.com/office/drawing/2014/main" id="{754CF823-A7CA-4846-9946-B6A8E28065AD}"/>
              </a:ext>
            </a:extLst>
          </p:cNvPr>
          <p:cNvSpPr/>
          <p:nvPr/>
        </p:nvSpPr>
        <p:spPr>
          <a:xfrm>
            <a:off x="4653731" y="1480511"/>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00;p37">
            <a:extLst>
              <a:ext uri="{FF2B5EF4-FFF2-40B4-BE49-F238E27FC236}">
                <a16:creationId xmlns:a16="http://schemas.microsoft.com/office/drawing/2014/main" id="{00472346-A719-2F42-B2FF-69C68A203DB0}"/>
              </a:ext>
            </a:extLst>
          </p:cNvPr>
          <p:cNvSpPr/>
          <p:nvPr/>
        </p:nvSpPr>
        <p:spPr>
          <a:xfrm>
            <a:off x="5533231" y="1490695"/>
            <a:ext cx="585000" cy="535800"/>
          </a:xfrm>
          <a:prstGeom prst="ellipse">
            <a:avLst/>
          </a:prstGeom>
          <a:solidFill>
            <a:schemeClr val="accent5">
              <a:lumMod val="7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01;p37">
            <a:extLst>
              <a:ext uri="{FF2B5EF4-FFF2-40B4-BE49-F238E27FC236}">
                <a16:creationId xmlns:a16="http://schemas.microsoft.com/office/drawing/2014/main" id="{F3DA7E0E-1A9D-3C4A-AB2D-D3AED923EFB6}"/>
              </a:ext>
            </a:extLst>
          </p:cNvPr>
          <p:cNvSpPr/>
          <p:nvPr/>
        </p:nvSpPr>
        <p:spPr>
          <a:xfrm>
            <a:off x="6345206" y="1480511"/>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02;p37">
            <a:extLst>
              <a:ext uri="{FF2B5EF4-FFF2-40B4-BE49-F238E27FC236}">
                <a16:creationId xmlns:a16="http://schemas.microsoft.com/office/drawing/2014/main" id="{76F5A360-6739-C44F-AE93-EC62B6C6EC5C}"/>
              </a:ext>
            </a:extLst>
          </p:cNvPr>
          <p:cNvSpPr/>
          <p:nvPr/>
        </p:nvSpPr>
        <p:spPr>
          <a:xfrm>
            <a:off x="7178493" y="1480511"/>
            <a:ext cx="585000" cy="535800"/>
          </a:xfrm>
          <a:prstGeom prst="ellipse">
            <a:avLst/>
          </a:prstGeom>
          <a:solidFill>
            <a:srgbClr val="00B05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 name="Imagen 28">
            <a:extLst>
              <a:ext uri="{FF2B5EF4-FFF2-40B4-BE49-F238E27FC236}">
                <a16:creationId xmlns:a16="http://schemas.microsoft.com/office/drawing/2014/main" id="{99D15C55-8C89-3C42-A3ED-307EEAC5D45E}"/>
              </a:ext>
            </a:extLst>
          </p:cNvPr>
          <p:cNvPicPr>
            <a:picLocks noChangeAspect="1"/>
          </p:cNvPicPr>
          <p:nvPr/>
        </p:nvPicPr>
        <p:blipFill>
          <a:blip r:embed="rId2"/>
          <a:stretch>
            <a:fillRect/>
          </a:stretch>
        </p:blipFill>
        <p:spPr>
          <a:xfrm>
            <a:off x="6148694" y="2647005"/>
            <a:ext cx="2683606" cy="2409769"/>
          </a:xfrm>
          <a:prstGeom prst="rect">
            <a:avLst/>
          </a:prstGeom>
          <a:ln w="38100">
            <a:solidFill>
              <a:srgbClr val="00B050"/>
            </a:solidFill>
          </a:ln>
        </p:spPr>
      </p:pic>
      <p:pic>
        <p:nvPicPr>
          <p:cNvPr id="30" name="Imagen 29">
            <a:extLst>
              <a:ext uri="{FF2B5EF4-FFF2-40B4-BE49-F238E27FC236}">
                <a16:creationId xmlns:a16="http://schemas.microsoft.com/office/drawing/2014/main" id="{CEE6A6F7-F9C4-FC4B-8BF1-E81AD877EC37}"/>
              </a:ext>
            </a:extLst>
          </p:cNvPr>
          <p:cNvPicPr>
            <a:picLocks noChangeAspect="1"/>
          </p:cNvPicPr>
          <p:nvPr/>
        </p:nvPicPr>
        <p:blipFill>
          <a:blip r:embed="rId3"/>
          <a:stretch>
            <a:fillRect/>
          </a:stretch>
        </p:blipFill>
        <p:spPr>
          <a:xfrm>
            <a:off x="4286234" y="3562245"/>
            <a:ext cx="1359003" cy="1227789"/>
          </a:xfrm>
          <a:prstGeom prst="rect">
            <a:avLst/>
          </a:prstGeom>
          <a:ln w="38100">
            <a:solidFill>
              <a:schemeClr val="accent5">
                <a:lumMod val="75000"/>
              </a:schemeClr>
            </a:solidFill>
          </a:ln>
        </p:spPr>
      </p:pic>
      <p:cxnSp>
        <p:nvCxnSpPr>
          <p:cNvPr id="33" name="Conector recto de flecha 32">
            <a:extLst>
              <a:ext uri="{FF2B5EF4-FFF2-40B4-BE49-F238E27FC236}">
                <a16:creationId xmlns:a16="http://schemas.microsoft.com/office/drawing/2014/main" id="{50EE8244-83CD-ED4F-AFD7-4AED83D9B0CB}"/>
              </a:ext>
            </a:extLst>
          </p:cNvPr>
          <p:cNvCxnSpPr>
            <a:cxnSpLocks/>
          </p:cNvCxnSpPr>
          <p:nvPr/>
        </p:nvCxnSpPr>
        <p:spPr>
          <a:xfrm>
            <a:off x="5257706" y="4421257"/>
            <a:ext cx="975093" cy="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6" name="Imagen 35">
            <a:extLst>
              <a:ext uri="{FF2B5EF4-FFF2-40B4-BE49-F238E27FC236}">
                <a16:creationId xmlns:a16="http://schemas.microsoft.com/office/drawing/2014/main" id="{37621B77-3DA0-6B44-BEEC-58412F4D5ED5}"/>
              </a:ext>
            </a:extLst>
          </p:cNvPr>
          <p:cNvPicPr>
            <a:picLocks noChangeAspect="1"/>
          </p:cNvPicPr>
          <p:nvPr/>
        </p:nvPicPr>
        <p:blipFill>
          <a:blip r:embed="rId4"/>
          <a:stretch>
            <a:fillRect/>
          </a:stretch>
        </p:blipFill>
        <p:spPr>
          <a:xfrm>
            <a:off x="759005" y="2848233"/>
            <a:ext cx="1359003" cy="1226878"/>
          </a:xfrm>
          <a:prstGeom prst="rect">
            <a:avLst/>
          </a:prstGeom>
          <a:ln w="38100">
            <a:solidFill>
              <a:schemeClr val="accent5">
                <a:lumMod val="75000"/>
              </a:schemeClr>
            </a:solidFill>
          </a:ln>
        </p:spPr>
      </p:pic>
      <p:pic>
        <p:nvPicPr>
          <p:cNvPr id="44" name="Imagen 43">
            <a:extLst>
              <a:ext uri="{FF2B5EF4-FFF2-40B4-BE49-F238E27FC236}">
                <a16:creationId xmlns:a16="http://schemas.microsoft.com/office/drawing/2014/main" id="{48873FCC-0D78-8D4F-A6DE-D02528687577}"/>
              </a:ext>
            </a:extLst>
          </p:cNvPr>
          <p:cNvPicPr>
            <a:picLocks noChangeAspect="1"/>
          </p:cNvPicPr>
          <p:nvPr/>
        </p:nvPicPr>
        <p:blipFill>
          <a:blip r:embed="rId5"/>
          <a:stretch>
            <a:fillRect/>
          </a:stretch>
        </p:blipFill>
        <p:spPr>
          <a:xfrm>
            <a:off x="2540932" y="3524879"/>
            <a:ext cx="1322378" cy="1340259"/>
          </a:xfrm>
          <a:prstGeom prst="rect">
            <a:avLst/>
          </a:prstGeom>
          <a:ln w="38100">
            <a:solidFill>
              <a:srgbClr val="0070C0"/>
            </a:solidFill>
          </a:ln>
        </p:spPr>
      </p:pic>
      <p:cxnSp>
        <p:nvCxnSpPr>
          <p:cNvPr id="50" name="Conector recto de flecha 49">
            <a:extLst>
              <a:ext uri="{FF2B5EF4-FFF2-40B4-BE49-F238E27FC236}">
                <a16:creationId xmlns:a16="http://schemas.microsoft.com/office/drawing/2014/main" id="{AA102809-61A7-104C-AAEA-8A81372F6F8C}"/>
              </a:ext>
            </a:extLst>
          </p:cNvPr>
          <p:cNvCxnSpPr>
            <a:cxnSpLocks/>
          </p:cNvCxnSpPr>
          <p:nvPr/>
        </p:nvCxnSpPr>
        <p:spPr>
          <a:xfrm>
            <a:off x="3518586" y="4290662"/>
            <a:ext cx="717594"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ector recto de flecha 53">
            <a:extLst>
              <a:ext uri="{FF2B5EF4-FFF2-40B4-BE49-F238E27FC236}">
                <a16:creationId xmlns:a16="http://schemas.microsoft.com/office/drawing/2014/main" id="{A4444B3B-51C8-7D40-943A-448312A07E51}"/>
              </a:ext>
            </a:extLst>
          </p:cNvPr>
          <p:cNvCxnSpPr>
            <a:cxnSpLocks/>
          </p:cNvCxnSpPr>
          <p:nvPr/>
        </p:nvCxnSpPr>
        <p:spPr>
          <a:xfrm>
            <a:off x="1702730" y="3250608"/>
            <a:ext cx="4445964"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6" name="CuadroTexto 55">
            <a:extLst>
              <a:ext uri="{FF2B5EF4-FFF2-40B4-BE49-F238E27FC236}">
                <a16:creationId xmlns:a16="http://schemas.microsoft.com/office/drawing/2014/main" id="{DD03448F-2863-774E-A85D-EF6E3EBE33FD}"/>
              </a:ext>
            </a:extLst>
          </p:cNvPr>
          <p:cNvSpPr txBox="1"/>
          <p:nvPr/>
        </p:nvSpPr>
        <p:spPr>
          <a:xfrm>
            <a:off x="6525311" y="2348277"/>
            <a:ext cx="1992667" cy="307777"/>
          </a:xfrm>
          <a:prstGeom prst="rect">
            <a:avLst/>
          </a:prstGeom>
          <a:noFill/>
        </p:spPr>
        <p:txBody>
          <a:bodyPr wrap="square" rtlCol="0">
            <a:spAutoFit/>
          </a:bodyPr>
          <a:lstStyle/>
          <a:p>
            <a:r>
              <a:rPr lang="es-ES" b="1" dirty="0">
                <a:solidFill>
                  <a:schemeClr val="tx1"/>
                </a:solidFill>
              </a:rPr>
              <a:t>Bug </a:t>
            </a:r>
            <a:r>
              <a:rPr lang="es-ES" b="1" dirty="0" err="1">
                <a:solidFill>
                  <a:schemeClr val="tx1"/>
                </a:solidFill>
              </a:rPr>
              <a:t>Fixing</a:t>
            </a:r>
            <a:r>
              <a:rPr lang="es-ES" b="1" dirty="0">
                <a:solidFill>
                  <a:schemeClr val="tx1"/>
                </a:solidFill>
              </a:rPr>
              <a:t> </a:t>
            </a:r>
            <a:r>
              <a:rPr lang="es-ES" b="1" dirty="0" err="1">
                <a:solidFill>
                  <a:schemeClr val="tx1"/>
                </a:solidFill>
              </a:rPr>
              <a:t>Commit</a:t>
            </a:r>
            <a:endParaRPr lang="es-ES" b="1" dirty="0">
              <a:solidFill>
                <a:schemeClr val="tx1"/>
              </a:solidFill>
            </a:endParaRPr>
          </a:p>
        </p:txBody>
      </p:sp>
      <p:sp>
        <p:nvSpPr>
          <p:cNvPr id="57" name="CuadroTexto 56">
            <a:extLst>
              <a:ext uri="{FF2B5EF4-FFF2-40B4-BE49-F238E27FC236}">
                <a16:creationId xmlns:a16="http://schemas.microsoft.com/office/drawing/2014/main" id="{85E7A262-98A7-6648-A277-3601961D6DF2}"/>
              </a:ext>
            </a:extLst>
          </p:cNvPr>
          <p:cNvSpPr txBox="1"/>
          <p:nvPr/>
        </p:nvSpPr>
        <p:spPr>
          <a:xfrm>
            <a:off x="7182156" y="1150329"/>
            <a:ext cx="678979" cy="307777"/>
          </a:xfrm>
          <a:prstGeom prst="rect">
            <a:avLst/>
          </a:prstGeom>
          <a:noFill/>
        </p:spPr>
        <p:txBody>
          <a:bodyPr wrap="square" rtlCol="0">
            <a:spAutoFit/>
          </a:bodyPr>
          <a:lstStyle/>
          <a:p>
            <a:r>
              <a:rPr lang="es-ES" b="1" dirty="0">
                <a:solidFill>
                  <a:schemeClr val="tx1"/>
                </a:solidFill>
              </a:rPr>
              <a:t>BFC</a:t>
            </a:r>
          </a:p>
        </p:txBody>
      </p:sp>
      <p:sp>
        <p:nvSpPr>
          <p:cNvPr id="58" name="CuadroTexto 57">
            <a:extLst>
              <a:ext uri="{FF2B5EF4-FFF2-40B4-BE49-F238E27FC236}">
                <a16:creationId xmlns:a16="http://schemas.microsoft.com/office/drawing/2014/main" id="{1D151FE2-CAD6-7142-87A9-6AA07B1F130F}"/>
              </a:ext>
            </a:extLst>
          </p:cNvPr>
          <p:cNvSpPr txBox="1"/>
          <p:nvPr/>
        </p:nvSpPr>
        <p:spPr>
          <a:xfrm>
            <a:off x="4746862" y="3268083"/>
            <a:ext cx="678979" cy="307777"/>
          </a:xfrm>
          <a:prstGeom prst="rect">
            <a:avLst/>
          </a:prstGeom>
          <a:noFill/>
        </p:spPr>
        <p:txBody>
          <a:bodyPr wrap="square" rtlCol="0">
            <a:spAutoFit/>
          </a:bodyPr>
          <a:lstStyle/>
          <a:p>
            <a:r>
              <a:rPr lang="es-ES" b="1" dirty="0">
                <a:solidFill>
                  <a:schemeClr val="tx1"/>
                </a:solidFill>
              </a:rPr>
              <a:t>V6</a:t>
            </a:r>
          </a:p>
        </p:txBody>
      </p:sp>
      <p:sp>
        <p:nvSpPr>
          <p:cNvPr id="59" name="CuadroTexto 58">
            <a:extLst>
              <a:ext uri="{FF2B5EF4-FFF2-40B4-BE49-F238E27FC236}">
                <a16:creationId xmlns:a16="http://schemas.microsoft.com/office/drawing/2014/main" id="{61AC9151-C1CC-644B-A8B7-6F12F7D544E6}"/>
              </a:ext>
            </a:extLst>
          </p:cNvPr>
          <p:cNvSpPr txBox="1"/>
          <p:nvPr/>
        </p:nvSpPr>
        <p:spPr>
          <a:xfrm>
            <a:off x="1165920" y="2540456"/>
            <a:ext cx="678979" cy="307777"/>
          </a:xfrm>
          <a:prstGeom prst="rect">
            <a:avLst/>
          </a:prstGeom>
          <a:noFill/>
        </p:spPr>
        <p:txBody>
          <a:bodyPr wrap="square" rtlCol="0">
            <a:spAutoFit/>
          </a:bodyPr>
          <a:lstStyle/>
          <a:p>
            <a:r>
              <a:rPr lang="es-ES" b="1" dirty="0">
                <a:solidFill>
                  <a:schemeClr val="tx1"/>
                </a:solidFill>
              </a:rPr>
              <a:t>V2</a:t>
            </a:r>
          </a:p>
        </p:txBody>
      </p:sp>
      <p:sp>
        <p:nvSpPr>
          <p:cNvPr id="60" name="CuadroTexto 59">
            <a:extLst>
              <a:ext uri="{FF2B5EF4-FFF2-40B4-BE49-F238E27FC236}">
                <a16:creationId xmlns:a16="http://schemas.microsoft.com/office/drawing/2014/main" id="{5632FD05-1FFB-EB44-B166-C1C4785DB22F}"/>
              </a:ext>
            </a:extLst>
          </p:cNvPr>
          <p:cNvSpPr txBox="1"/>
          <p:nvPr/>
        </p:nvSpPr>
        <p:spPr>
          <a:xfrm>
            <a:off x="3056304" y="3250608"/>
            <a:ext cx="678979" cy="307777"/>
          </a:xfrm>
          <a:prstGeom prst="rect">
            <a:avLst/>
          </a:prstGeom>
          <a:noFill/>
        </p:spPr>
        <p:txBody>
          <a:bodyPr wrap="square" rtlCol="0">
            <a:spAutoFit/>
          </a:bodyPr>
          <a:lstStyle/>
          <a:p>
            <a:r>
              <a:rPr lang="es-ES" b="1" dirty="0">
                <a:solidFill>
                  <a:schemeClr val="tx1"/>
                </a:solidFill>
              </a:rPr>
              <a:t>V4</a:t>
            </a:r>
          </a:p>
        </p:txBody>
      </p:sp>
      <p:sp>
        <p:nvSpPr>
          <p:cNvPr id="61" name="CuadroTexto 60">
            <a:extLst>
              <a:ext uri="{FF2B5EF4-FFF2-40B4-BE49-F238E27FC236}">
                <a16:creationId xmlns:a16="http://schemas.microsoft.com/office/drawing/2014/main" id="{BBD9384E-6D0D-3D47-9C96-23ADD237FF67}"/>
              </a:ext>
            </a:extLst>
          </p:cNvPr>
          <p:cNvSpPr txBox="1"/>
          <p:nvPr/>
        </p:nvSpPr>
        <p:spPr>
          <a:xfrm>
            <a:off x="5605131" y="1153179"/>
            <a:ext cx="678979" cy="307777"/>
          </a:xfrm>
          <a:prstGeom prst="rect">
            <a:avLst/>
          </a:prstGeom>
          <a:noFill/>
        </p:spPr>
        <p:txBody>
          <a:bodyPr wrap="square" rtlCol="0">
            <a:spAutoFit/>
          </a:bodyPr>
          <a:lstStyle/>
          <a:p>
            <a:r>
              <a:rPr lang="es-ES" b="1" dirty="0">
                <a:solidFill>
                  <a:schemeClr val="tx1"/>
                </a:solidFill>
              </a:rPr>
              <a:t>PC</a:t>
            </a:r>
          </a:p>
        </p:txBody>
      </p:sp>
      <p:sp>
        <p:nvSpPr>
          <p:cNvPr id="62" name="CuadroTexto 61">
            <a:extLst>
              <a:ext uri="{FF2B5EF4-FFF2-40B4-BE49-F238E27FC236}">
                <a16:creationId xmlns:a16="http://schemas.microsoft.com/office/drawing/2014/main" id="{30F2F3C0-0A49-354C-9EC5-F8E7E5ADD12C}"/>
              </a:ext>
            </a:extLst>
          </p:cNvPr>
          <p:cNvSpPr txBox="1"/>
          <p:nvPr/>
        </p:nvSpPr>
        <p:spPr>
          <a:xfrm>
            <a:off x="2209017" y="1202978"/>
            <a:ext cx="678979" cy="307777"/>
          </a:xfrm>
          <a:prstGeom prst="rect">
            <a:avLst/>
          </a:prstGeom>
          <a:noFill/>
        </p:spPr>
        <p:txBody>
          <a:bodyPr wrap="square" rtlCol="0">
            <a:spAutoFit/>
          </a:bodyPr>
          <a:lstStyle/>
          <a:p>
            <a:r>
              <a:rPr lang="es-ES" b="1" dirty="0">
                <a:solidFill>
                  <a:schemeClr val="tx1"/>
                </a:solidFill>
              </a:rPr>
              <a:t>PC</a:t>
            </a:r>
          </a:p>
        </p:txBody>
      </p:sp>
      <p:sp>
        <p:nvSpPr>
          <p:cNvPr id="63" name="CuadroTexto 62">
            <a:extLst>
              <a:ext uri="{FF2B5EF4-FFF2-40B4-BE49-F238E27FC236}">
                <a16:creationId xmlns:a16="http://schemas.microsoft.com/office/drawing/2014/main" id="{2A2948CF-D665-C64E-B4B2-93FCCC188E0A}"/>
              </a:ext>
            </a:extLst>
          </p:cNvPr>
          <p:cNvSpPr txBox="1"/>
          <p:nvPr/>
        </p:nvSpPr>
        <p:spPr>
          <a:xfrm>
            <a:off x="3831744" y="1185675"/>
            <a:ext cx="678979" cy="307777"/>
          </a:xfrm>
          <a:prstGeom prst="rect">
            <a:avLst/>
          </a:prstGeom>
          <a:noFill/>
        </p:spPr>
        <p:txBody>
          <a:bodyPr wrap="square" rtlCol="0">
            <a:spAutoFit/>
          </a:bodyPr>
          <a:lstStyle/>
          <a:p>
            <a:r>
              <a:rPr lang="es-ES" b="1" dirty="0">
                <a:solidFill>
                  <a:schemeClr val="tx1"/>
                </a:solidFill>
              </a:rPr>
              <a:t>DC</a:t>
            </a:r>
          </a:p>
        </p:txBody>
      </p:sp>
      <p:sp>
        <p:nvSpPr>
          <p:cNvPr id="64" name="Rectángulo 63">
            <a:extLst>
              <a:ext uri="{FF2B5EF4-FFF2-40B4-BE49-F238E27FC236}">
                <a16:creationId xmlns:a16="http://schemas.microsoft.com/office/drawing/2014/main" id="{D80A2207-3C85-5340-A906-C12CBC7F3B4A}"/>
              </a:ext>
            </a:extLst>
          </p:cNvPr>
          <p:cNvSpPr/>
          <p:nvPr/>
        </p:nvSpPr>
        <p:spPr>
          <a:xfrm>
            <a:off x="1041991" y="1158672"/>
            <a:ext cx="6057741" cy="995824"/>
          </a:xfrm>
          <a:prstGeom prst="rect">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9" name="Marcador de número de diapositiva 68">
            <a:extLst>
              <a:ext uri="{FF2B5EF4-FFF2-40B4-BE49-F238E27FC236}">
                <a16:creationId xmlns:a16="http://schemas.microsoft.com/office/drawing/2014/main" id="{FE9BB0C9-4979-B347-8ED6-EF5AF965B41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25</a:t>
            </a:fld>
            <a:endParaRPr lang="es-ES"/>
          </a:p>
        </p:txBody>
      </p:sp>
      <p:sp>
        <p:nvSpPr>
          <p:cNvPr id="70" name="Google Shape;401;p37">
            <a:extLst>
              <a:ext uri="{FF2B5EF4-FFF2-40B4-BE49-F238E27FC236}">
                <a16:creationId xmlns:a16="http://schemas.microsoft.com/office/drawing/2014/main" id="{2C112AEB-2EC9-0344-BBAA-AED5569546B9}"/>
              </a:ext>
            </a:extLst>
          </p:cNvPr>
          <p:cNvSpPr/>
          <p:nvPr/>
        </p:nvSpPr>
        <p:spPr>
          <a:xfrm>
            <a:off x="7174861" y="1471462"/>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401;p37">
            <a:extLst>
              <a:ext uri="{FF2B5EF4-FFF2-40B4-BE49-F238E27FC236}">
                <a16:creationId xmlns:a16="http://schemas.microsoft.com/office/drawing/2014/main" id="{CCE41F63-4AE0-D84E-A674-26D04D39C010}"/>
              </a:ext>
            </a:extLst>
          </p:cNvPr>
          <p:cNvSpPr/>
          <p:nvPr/>
        </p:nvSpPr>
        <p:spPr>
          <a:xfrm>
            <a:off x="5533231" y="1484261"/>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01;p37">
            <a:extLst>
              <a:ext uri="{FF2B5EF4-FFF2-40B4-BE49-F238E27FC236}">
                <a16:creationId xmlns:a16="http://schemas.microsoft.com/office/drawing/2014/main" id="{E305B2E8-2AF3-9646-B3CE-AD2E9C60342E}"/>
              </a:ext>
            </a:extLst>
          </p:cNvPr>
          <p:cNvSpPr/>
          <p:nvPr/>
        </p:nvSpPr>
        <p:spPr>
          <a:xfrm>
            <a:off x="3779892" y="1471462"/>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01;p37">
            <a:extLst>
              <a:ext uri="{FF2B5EF4-FFF2-40B4-BE49-F238E27FC236}">
                <a16:creationId xmlns:a16="http://schemas.microsoft.com/office/drawing/2014/main" id="{B619E3D7-5F22-C04B-8B1A-82474F01E6F1}"/>
              </a:ext>
            </a:extLst>
          </p:cNvPr>
          <p:cNvSpPr/>
          <p:nvPr/>
        </p:nvSpPr>
        <p:spPr>
          <a:xfrm>
            <a:off x="2112752" y="1477680"/>
            <a:ext cx="598454" cy="563376"/>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CuadroTexto 33">
            <a:extLst>
              <a:ext uri="{FF2B5EF4-FFF2-40B4-BE49-F238E27FC236}">
                <a16:creationId xmlns:a16="http://schemas.microsoft.com/office/drawing/2014/main" id="{C29424D9-49AC-C14C-AC8B-70391E97FA38}"/>
              </a:ext>
            </a:extLst>
          </p:cNvPr>
          <p:cNvSpPr txBox="1"/>
          <p:nvPr/>
        </p:nvSpPr>
        <p:spPr>
          <a:xfrm>
            <a:off x="6485379" y="833060"/>
            <a:ext cx="678979" cy="307777"/>
          </a:xfrm>
          <a:prstGeom prst="rect">
            <a:avLst/>
          </a:prstGeom>
          <a:noFill/>
        </p:spPr>
        <p:txBody>
          <a:bodyPr wrap="square" rtlCol="0">
            <a:spAutoFit/>
          </a:bodyPr>
          <a:lstStyle/>
          <a:p>
            <a:r>
              <a:rPr lang="es-ES" b="1" dirty="0">
                <a:solidFill>
                  <a:schemeClr val="tx1"/>
                </a:solidFill>
              </a:rPr>
              <a:t>AC</a:t>
            </a:r>
          </a:p>
        </p:txBody>
      </p:sp>
      <p:sp>
        <p:nvSpPr>
          <p:cNvPr id="35" name="CuadroTexto 34">
            <a:extLst>
              <a:ext uri="{FF2B5EF4-FFF2-40B4-BE49-F238E27FC236}">
                <a16:creationId xmlns:a16="http://schemas.microsoft.com/office/drawing/2014/main" id="{A16FC989-C05C-5144-BA91-1AE4571549FA}"/>
              </a:ext>
            </a:extLst>
          </p:cNvPr>
          <p:cNvSpPr txBox="1"/>
          <p:nvPr/>
        </p:nvSpPr>
        <p:spPr>
          <a:xfrm>
            <a:off x="687708" y="4091291"/>
            <a:ext cx="1646573" cy="307777"/>
          </a:xfrm>
          <a:prstGeom prst="rect">
            <a:avLst/>
          </a:prstGeom>
          <a:noFill/>
        </p:spPr>
        <p:txBody>
          <a:bodyPr wrap="square" rtlCol="0">
            <a:spAutoFit/>
          </a:bodyPr>
          <a:lstStyle/>
          <a:p>
            <a:r>
              <a:rPr lang="es-ES" b="1" dirty="0" err="1">
                <a:solidFill>
                  <a:schemeClr val="tx1"/>
                </a:solidFill>
              </a:rPr>
              <a:t>Previous</a:t>
            </a:r>
            <a:r>
              <a:rPr lang="es-ES" b="1" dirty="0">
                <a:solidFill>
                  <a:schemeClr val="tx1"/>
                </a:solidFill>
              </a:rPr>
              <a:t> </a:t>
            </a:r>
            <a:r>
              <a:rPr lang="es-ES" b="1" dirty="0" err="1">
                <a:solidFill>
                  <a:schemeClr val="tx1"/>
                </a:solidFill>
              </a:rPr>
              <a:t>Commit</a:t>
            </a:r>
            <a:endParaRPr lang="es-ES" b="1" dirty="0">
              <a:solidFill>
                <a:schemeClr val="tx1"/>
              </a:solidFill>
            </a:endParaRPr>
          </a:p>
        </p:txBody>
      </p:sp>
      <p:sp>
        <p:nvSpPr>
          <p:cNvPr id="37" name="CuadroTexto 36">
            <a:extLst>
              <a:ext uri="{FF2B5EF4-FFF2-40B4-BE49-F238E27FC236}">
                <a16:creationId xmlns:a16="http://schemas.microsoft.com/office/drawing/2014/main" id="{22150FCF-01CA-3547-A000-FD6D74F0241E}"/>
              </a:ext>
            </a:extLst>
          </p:cNvPr>
          <p:cNvSpPr txBox="1"/>
          <p:nvPr/>
        </p:nvSpPr>
        <p:spPr>
          <a:xfrm>
            <a:off x="4190747" y="4790034"/>
            <a:ext cx="1646573" cy="307777"/>
          </a:xfrm>
          <a:prstGeom prst="rect">
            <a:avLst/>
          </a:prstGeom>
          <a:noFill/>
        </p:spPr>
        <p:txBody>
          <a:bodyPr wrap="square" rtlCol="0">
            <a:spAutoFit/>
          </a:bodyPr>
          <a:lstStyle/>
          <a:p>
            <a:r>
              <a:rPr lang="es-ES" b="1" dirty="0" err="1">
                <a:solidFill>
                  <a:schemeClr val="tx1"/>
                </a:solidFill>
              </a:rPr>
              <a:t>Previous</a:t>
            </a:r>
            <a:r>
              <a:rPr lang="es-ES" b="1" dirty="0">
                <a:solidFill>
                  <a:schemeClr val="tx1"/>
                </a:solidFill>
              </a:rPr>
              <a:t> </a:t>
            </a:r>
            <a:r>
              <a:rPr lang="es-ES" b="1" dirty="0" err="1">
                <a:solidFill>
                  <a:schemeClr val="tx1"/>
                </a:solidFill>
              </a:rPr>
              <a:t>Commit</a:t>
            </a:r>
            <a:endParaRPr lang="es-ES" b="1" dirty="0">
              <a:solidFill>
                <a:schemeClr val="tx1"/>
              </a:solidFill>
            </a:endParaRPr>
          </a:p>
        </p:txBody>
      </p:sp>
      <p:sp>
        <p:nvSpPr>
          <p:cNvPr id="38" name="CuadroTexto 37">
            <a:extLst>
              <a:ext uri="{FF2B5EF4-FFF2-40B4-BE49-F238E27FC236}">
                <a16:creationId xmlns:a16="http://schemas.microsoft.com/office/drawing/2014/main" id="{11BEDFB1-FC66-284B-9D4E-B31495A05CD8}"/>
              </a:ext>
            </a:extLst>
          </p:cNvPr>
          <p:cNvSpPr txBox="1"/>
          <p:nvPr/>
        </p:nvSpPr>
        <p:spPr>
          <a:xfrm>
            <a:off x="2257298" y="4844598"/>
            <a:ext cx="1992034" cy="307777"/>
          </a:xfrm>
          <a:prstGeom prst="rect">
            <a:avLst/>
          </a:prstGeom>
          <a:noFill/>
        </p:spPr>
        <p:txBody>
          <a:bodyPr wrap="square" rtlCol="0">
            <a:spAutoFit/>
          </a:bodyPr>
          <a:lstStyle/>
          <a:p>
            <a:r>
              <a:rPr lang="es-ES" b="1" dirty="0" err="1">
                <a:solidFill>
                  <a:schemeClr val="tx1"/>
                </a:solidFill>
              </a:rPr>
              <a:t>Descendant</a:t>
            </a:r>
            <a:r>
              <a:rPr lang="es-ES" b="1" dirty="0">
                <a:solidFill>
                  <a:schemeClr val="tx1"/>
                </a:solidFill>
              </a:rPr>
              <a:t> </a:t>
            </a:r>
            <a:r>
              <a:rPr lang="es-ES" b="1" dirty="0" err="1">
                <a:solidFill>
                  <a:schemeClr val="tx1"/>
                </a:solidFill>
              </a:rPr>
              <a:t>Commit</a:t>
            </a:r>
            <a:endParaRPr lang="es-ES" b="1" dirty="0">
              <a:solidFill>
                <a:schemeClr val="tx1"/>
              </a:solidFill>
            </a:endParaRPr>
          </a:p>
        </p:txBody>
      </p:sp>
      <p:sp>
        <p:nvSpPr>
          <p:cNvPr id="39" name="CuadroTexto 38">
            <a:extLst>
              <a:ext uri="{FF2B5EF4-FFF2-40B4-BE49-F238E27FC236}">
                <a16:creationId xmlns:a16="http://schemas.microsoft.com/office/drawing/2014/main" id="{8232AB5D-63EB-C645-BC23-C41D9B8FBC52}"/>
              </a:ext>
            </a:extLst>
          </p:cNvPr>
          <p:cNvSpPr txBox="1"/>
          <p:nvPr/>
        </p:nvSpPr>
        <p:spPr>
          <a:xfrm>
            <a:off x="2209017" y="1604706"/>
            <a:ext cx="678979" cy="307777"/>
          </a:xfrm>
          <a:prstGeom prst="rect">
            <a:avLst/>
          </a:prstGeom>
          <a:noFill/>
        </p:spPr>
        <p:txBody>
          <a:bodyPr wrap="square" rtlCol="0">
            <a:spAutoFit/>
          </a:bodyPr>
          <a:lstStyle/>
          <a:p>
            <a:r>
              <a:rPr lang="es-ES" b="1" dirty="0">
                <a:solidFill>
                  <a:schemeClr val="tx1"/>
                </a:solidFill>
              </a:rPr>
              <a:t>V2</a:t>
            </a:r>
          </a:p>
        </p:txBody>
      </p:sp>
      <p:sp>
        <p:nvSpPr>
          <p:cNvPr id="40" name="CuadroTexto 39">
            <a:extLst>
              <a:ext uri="{FF2B5EF4-FFF2-40B4-BE49-F238E27FC236}">
                <a16:creationId xmlns:a16="http://schemas.microsoft.com/office/drawing/2014/main" id="{4A706537-C89E-5A4B-92B1-841A8542A901}"/>
              </a:ext>
            </a:extLst>
          </p:cNvPr>
          <p:cNvSpPr txBox="1"/>
          <p:nvPr/>
        </p:nvSpPr>
        <p:spPr>
          <a:xfrm>
            <a:off x="3878031" y="1628354"/>
            <a:ext cx="678979" cy="307777"/>
          </a:xfrm>
          <a:prstGeom prst="rect">
            <a:avLst/>
          </a:prstGeom>
          <a:noFill/>
        </p:spPr>
        <p:txBody>
          <a:bodyPr wrap="square" rtlCol="0">
            <a:spAutoFit/>
          </a:bodyPr>
          <a:lstStyle/>
          <a:p>
            <a:r>
              <a:rPr lang="es-ES" b="1" dirty="0">
                <a:solidFill>
                  <a:schemeClr val="tx1"/>
                </a:solidFill>
              </a:rPr>
              <a:t>V4</a:t>
            </a:r>
          </a:p>
        </p:txBody>
      </p:sp>
      <p:sp>
        <p:nvSpPr>
          <p:cNvPr id="41" name="CuadroTexto 40">
            <a:extLst>
              <a:ext uri="{FF2B5EF4-FFF2-40B4-BE49-F238E27FC236}">
                <a16:creationId xmlns:a16="http://schemas.microsoft.com/office/drawing/2014/main" id="{5AFE5227-3570-5D4A-9DBC-A6C5D788264F}"/>
              </a:ext>
            </a:extLst>
          </p:cNvPr>
          <p:cNvSpPr txBox="1"/>
          <p:nvPr/>
        </p:nvSpPr>
        <p:spPr>
          <a:xfrm>
            <a:off x="5640015" y="1601965"/>
            <a:ext cx="678979" cy="307777"/>
          </a:xfrm>
          <a:prstGeom prst="rect">
            <a:avLst/>
          </a:prstGeom>
          <a:noFill/>
        </p:spPr>
        <p:txBody>
          <a:bodyPr wrap="square" rtlCol="0">
            <a:spAutoFit/>
          </a:bodyPr>
          <a:lstStyle/>
          <a:p>
            <a:r>
              <a:rPr lang="es-ES" b="1" dirty="0">
                <a:solidFill>
                  <a:schemeClr val="tx1"/>
                </a:solidFill>
              </a:rPr>
              <a:t>V6</a:t>
            </a:r>
          </a:p>
        </p:txBody>
      </p:sp>
    </p:spTree>
    <p:extLst>
      <p:ext uri="{BB962C8B-B14F-4D97-AF65-F5344CB8AC3E}">
        <p14:creationId xmlns:p14="http://schemas.microsoft.com/office/powerpoint/2010/main" val="3668935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9"/>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grpId="1"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0"/>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3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7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70"/>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7"/>
                                        </p:tgtEl>
                                        <p:attrNameLst>
                                          <p:attrName>style.visibility</p:attrName>
                                        </p:attrNameLst>
                                      </p:cBhvr>
                                      <p:to>
                                        <p:strVal val="visible"/>
                                      </p:to>
                                    </p:set>
                                  </p:childTnLst>
                                </p:cTn>
                              </p:par>
                              <p:par>
                                <p:cTn id="63" presetID="1" presetClass="exit" presetSubtype="0" fill="hold" grpId="1" nodeType="withEffect">
                                  <p:stCondLst>
                                    <p:cond delay="0"/>
                                  </p:stCondLst>
                                  <p:childTnLst>
                                    <p:set>
                                      <p:cBhvr>
                                        <p:cTn id="64" dur="1" fill="hold">
                                          <p:stCondLst>
                                            <p:cond delay="0"/>
                                          </p:stCondLst>
                                        </p:cTn>
                                        <p:tgtEl>
                                          <p:spTgt spid="70"/>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6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9"/>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22"/>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6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1"/>
                                        </p:tgtEl>
                                        <p:attrNameLst>
                                          <p:attrName>style.visibility</p:attrName>
                                        </p:attrNameLst>
                                      </p:cBhvr>
                                      <p:to>
                                        <p:strVal val="visible"/>
                                      </p:to>
                                    </p:set>
                                  </p:childTnLst>
                                </p:cTn>
                              </p:par>
                              <p:par>
                                <p:cTn id="79" presetID="1" presetClass="exit" presetSubtype="0" fill="hold" grpId="1" nodeType="withEffect">
                                  <p:stCondLst>
                                    <p:cond delay="0"/>
                                  </p:stCondLst>
                                  <p:childTnLst>
                                    <p:set>
                                      <p:cBhvr>
                                        <p:cTn id="80" dur="1" fill="hold">
                                          <p:stCondLst>
                                            <p:cond delay="0"/>
                                          </p:stCondLst>
                                        </p:cTn>
                                        <p:tgtEl>
                                          <p:spTgt spid="71"/>
                                        </p:tgtEl>
                                        <p:attrNameLst>
                                          <p:attrName>style.visibility</p:attrName>
                                        </p:attrNameLst>
                                      </p:cBhvr>
                                      <p:to>
                                        <p:strVal val="hidden"/>
                                      </p:to>
                                    </p:set>
                                  </p:childTnLst>
                                </p:cTn>
                              </p:par>
                              <p:par>
                                <p:cTn id="81" presetID="1" presetClass="exit" presetSubtype="0" fill="hold" grpId="1" nodeType="withEffect">
                                  <p:stCondLst>
                                    <p:cond delay="0"/>
                                  </p:stCondLst>
                                  <p:childTnLst>
                                    <p:set>
                                      <p:cBhvr>
                                        <p:cTn id="82" dur="1" fill="hold">
                                          <p:stCondLst>
                                            <p:cond delay="0"/>
                                          </p:stCondLst>
                                        </p:cTn>
                                        <p:tgtEl>
                                          <p:spTgt spid="73"/>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20"/>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63"/>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40"/>
                                        </p:tgtEl>
                                        <p:attrNameLst>
                                          <p:attrName>style.visibility</p:attrName>
                                        </p:attrNameLst>
                                      </p:cBhvr>
                                      <p:to>
                                        <p:strVal val="visible"/>
                                      </p:to>
                                    </p:set>
                                  </p:childTnLst>
                                </p:cTn>
                              </p:par>
                              <p:par>
                                <p:cTn id="91" presetID="1" presetClass="exit" presetSubtype="0" fill="hold" grpId="1" nodeType="withEffect">
                                  <p:stCondLst>
                                    <p:cond delay="0"/>
                                  </p:stCondLst>
                                  <p:childTnLst>
                                    <p:set>
                                      <p:cBhvr>
                                        <p:cTn id="92" dur="1" fill="hold">
                                          <p:stCondLst>
                                            <p:cond delay="0"/>
                                          </p:stCondLst>
                                        </p:cTn>
                                        <p:tgtEl>
                                          <p:spTgt spid="72"/>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64"/>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3" grpId="0" animBg="1"/>
      <p:bldP spid="24" grpId="0" animBg="1"/>
      <p:bldP spid="56" grpId="0"/>
      <p:bldP spid="57" grpId="0"/>
      <p:bldP spid="58" grpId="0"/>
      <p:bldP spid="59" grpId="0"/>
      <p:bldP spid="60" grpId="0"/>
      <p:bldP spid="61" grpId="0"/>
      <p:bldP spid="62" grpId="0"/>
      <p:bldP spid="63" grpId="0"/>
      <p:bldP spid="64" grpId="0" animBg="1"/>
      <p:bldP spid="70" grpId="0" animBg="1"/>
      <p:bldP spid="70" grpId="1" animBg="1"/>
      <p:bldP spid="71" grpId="0" animBg="1"/>
      <p:bldP spid="71" grpId="1" animBg="1"/>
      <p:bldP spid="72" grpId="0" animBg="1"/>
      <p:bldP spid="72" grpId="1" animBg="1"/>
      <p:bldP spid="73" grpId="0" animBg="1"/>
      <p:bldP spid="73" grpId="1" animBg="1"/>
      <p:bldP spid="34" grpId="0"/>
      <p:bldP spid="35" grpId="1"/>
      <p:bldP spid="37" grpId="1"/>
      <p:bldP spid="38" grpId="1"/>
      <p:bldP spid="39" grpId="0"/>
      <p:bldP spid="40" grpId="0"/>
      <p:bldP spid="4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A78056-7A82-6B4B-BDB2-E3CAFAF7AF6F}"/>
              </a:ext>
            </a:extLst>
          </p:cNvPr>
          <p:cNvSpPr>
            <a:spLocks noGrp="1"/>
          </p:cNvSpPr>
          <p:nvPr>
            <p:ph type="title"/>
          </p:nvPr>
        </p:nvSpPr>
        <p:spPr/>
        <p:txBody>
          <a:bodyPr/>
          <a:lstStyle/>
          <a:p>
            <a:r>
              <a:rPr lang="es-ES" b="1" dirty="0" err="1"/>
              <a:t>Definitions</a:t>
            </a:r>
            <a:r>
              <a:rPr lang="es-ES" b="1" dirty="0"/>
              <a:t> : Test </a:t>
            </a:r>
            <a:r>
              <a:rPr lang="es-ES" b="1" dirty="0" err="1"/>
              <a:t>Signaling</a:t>
            </a:r>
            <a:r>
              <a:rPr lang="es-ES" b="1" dirty="0"/>
              <a:t> a Bug (TSB)</a:t>
            </a:r>
          </a:p>
        </p:txBody>
      </p:sp>
      <p:sp>
        <p:nvSpPr>
          <p:cNvPr id="3" name="Marcador de texto 2">
            <a:extLst>
              <a:ext uri="{FF2B5EF4-FFF2-40B4-BE49-F238E27FC236}">
                <a16:creationId xmlns:a16="http://schemas.microsoft.com/office/drawing/2014/main" id="{41D53516-1101-044F-92E3-B21B68545397}"/>
              </a:ext>
            </a:extLst>
          </p:cNvPr>
          <p:cNvSpPr>
            <a:spLocks noGrp="1"/>
          </p:cNvSpPr>
          <p:nvPr>
            <p:ph type="body" idx="1"/>
          </p:nvPr>
        </p:nvSpPr>
        <p:spPr/>
        <p:txBody>
          <a:bodyPr/>
          <a:lstStyle/>
          <a:p>
            <a:pPr>
              <a:lnSpc>
                <a:spcPct val="150000"/>
              </a:lnSpc>
            </a:pPr>
            <a:r>
              <a:rPr lang="es-ES" sz="2400" dirty="0">
                <a:latin typeface="Arial Nova" panose="020B0504020202020204" pitchFamily="34" charset="0"/>
                <a:cs typeface="Arial" panose="020B0604020202020204" pitchFamily="34" charset="0"/>
              </a:rPr>
              <a:t>TSB </a:t>
            </a:r>
            <a:r>
              <a:rPr lang="es-ES" sz="2400" dirty="0" err="1">
                <a:latin typeface="Arial Nova" panose="020B0504020202020204" pitchFamily="34" charset="0"/>
                <a:cs typeface="Arial" panose="020B0604020202020204" pitchFamily="34" charset="0"/>
              </a:rPr>
              <a:t>is</a:t>
            </a:r>
            <a:r>
              <a:rPr lang="es-ES" sz="2400" dirty="0">
                <a:latin typeface="Arial Nova" panose="020B0504020202020204" pitchFamily="34" charset="0"/>
                <a:cs typeface="Arial" panose="020B0604020202020204" pitchFamily="34" charset="0"/>
              </a:rPr>
              <a:t> a </a:t>
            </a:r>
            <a:r>
              <a:rPr lang="es-ES" sz="2400" dirty="0" err="1">
                <a:latin typeface="Arial Nova" panose="020B0504020202020204" pitchFamily="34" charset="0"/>
                <a:cs typeface="Arial" panose="020B0604020202020204" pitchFamily="34" charset="0"/>
              </a:rPr>
              <a:t>hypothetical</a:t>
            </a:r>
            <a:r>
              <a:rPr lang="es-ES" sz="2400" dirty="0">
                <a:latin typeface="Arial Nova" panose="020B0504020202020204" pitchFamily="34" charset="0"/>
                <a:cs typeface="Arial" panose="020B0604020202020204" pitchFamily="34" charset="0"/>
              </a:rPr>
              <a:t> test </a:t>
            </a:r>
            <a:r>
              <a:rPr lang="es-ES" sz="2400" dirty="0" err="1">
                <a:latin typeface="Arial Nova" panose="020B0504020202020204" pitchFamily="34" charset="0"/>
                <a:cs typeface="Arial" panose="020B0604020202020204" pitchFamily="34" charset="0"/>
              </a:rPr>
              <a:t>that</a:t>
            </a:r>
            <a:r>
              <a:rPr lang="es-ES" sz="2400" dirty="0">
                <a:latin typeface="Arial Nova" panose="020B0504020202020204" pitchFamily="34" charset="0"/>
                <a:cs typeface="Arial" panose="020B0604020202020204" pitchFamily="34" charset="0"/>
              </a:rPr>
              <a:t> </a:t>
            </a:r>
            <a:r>
              <a:rPr lang="es-ES" sz="2400" dirty="0" err="1">
                <a:latin typeface="Arial Nova" panose="020B0504020202020204" pitchFamily="34" charset="0"/>
                <a:cs typeface="Arial" panose="020B0604020202020204" pitchFamily="34" charset="0"/>
              </a:rPr>
              <a:t>could</a:t>
            </a:r>
            <a:r>
              <a:rPr lang="es-ES" sz="2400" dirty="0">
                <a:latin typeface="Arial Nova" panose="020B0504020202020204" pitchFamily="34" charset="0"/>
                <a:cs typeface="Arial" panose="020B0604020202020204" pitchFamily="34" charset="0"/>
              </a:rPr>
              <a:t> be run </a:t>
            </a:r>
            <a:r>
              <a:rPr lang="es-ES" sz="2400" dirty="0" err="1">
                <a:latin typeface="Arial Nova" panose="020B0504020202020204" pitchFamily="34" charset="0"/>
                <a:cs typeface="Arial" panose="020B0604020202020204" pitchFamily="34" charset="0"/>
              </a:rPr>
              <a:t>on</a:t>
            </a:r>
            <a:r>
              <a:rPr lang="es-ES" sz="2400" dirty="0">
                <a:latin typeface="Arial Nova" panose="020B0504020202020204" pitchFamily="34" charset="0"/>
                <a:cs typeface="Arial" panose="020B0604020202020204" pitchFamily="34" charset="0"/>
              </a:rPr>
              <a:t> </a:t>
            </a:r>
            <a:r>
              <a:rPr lang="es-ES" sz="2400" dirty="0" err="1">
                <a:latin typeface="Arial Nova" panose="020B0504020202020204" pitchFamily="34" charset="0"/>
                <a:cs typeface="Arial" panose="020B0604020202020204" pitchFamily="34" charset="0"/>
              </a:rPr>
              <a:t>any</a:t>
            </a:r>
            <a:r>
              <a:rPr lang="es-ES" sz="2400" dirty="0">
                <a:latin typeface="Arial Nova" panose="020B0504020202020204" pitchFamily="34" charset="0"/>
                <a:cs typeface="Arial" panose="020B0604020202020204" pitchFamily="34" charset="0"/>
              </a:rPr>
              <a:t> </a:t>
            </a:r>
            <a:r>
              <a:rPr lang="es-ES" sz="2400" dirty="0" err="1">
                <a:latin typeface="Arial Nova" panose="020B0504020202020204" pitchFamily="34" charset="0"/>
                <a:cs typeface="Arial" panose="020B0604020202020204" pitchFamily="34" charset="0"/>
              </a:rPr>
              <a:t>snapshot</a:t>
            </a:r>
            <a:r>
              <a:rPr lang="es-ES" sz="2400" dirty="0">
                <a:latin typeface="Arial Nova" panose="020B0504020202020204" pitchFamily="34" charset="0"/>
                <a:cs typeface="Arial" panose="020B0604020202020204" pitchFamily="34" charset="0"/>
              </a:rPr>
              <a:t>.</a:t>
            </a:r>
          </a:p>
          <a:p>
            <a:pPr>
              <a:lnSpc>
                <a:spcPct val="150000"/>
              </a:lnSpc>
            </a:pPr>
            <a:r>
              <a:rPr lang="es-ES" sz="2400" dirty="0">
                <a:latin typeface="Arial Nova" panose="020B0504020202020204" pitchFamily="34" charset="0"/>
                <a:cs typeface="Arial" panose="020B0604020202020204" pitchFamily="34" charset="0"/>
              </a:rPr>
              <a:t>TSB </a:t>
            </a:r>
            <a:r>
              <a:rPr lang="es-ES" sz="2400" dirty="0" err="1">
                <a:latin typeface="Arial Nova" panose="020B0504020202020204" pitchFamily="34" charset="0"/>
                <a:cs typeface="Arial" panose="020B0604020202020204" pitchFamily="34" charset="0"/>
              </a:rPr>
              <a:t>is</a:t>
            </a:r>
            <a:r>
              <a:rPr lang="es-ES" sz="2400" dirty="0">
                <a:latin typeface="Arial Nova" panose="020B0504020202020204" pitchFamily="34" charset="0"/>
                <a:cs typeface="Arial" panose="020B0604020202020204" pitchFamily="34" charset="0"/>
              </a:rPr>
              <a:t> a </a:t>
            </a:r>
            <a:r>
              <a:rPr lang="es-ES" sz="2400" dirty="0" err="1">
                <a:latin typeface="Arial Nova" panose="020B0504020202020204" pitchFamily="34" charset="0"/>
                <a:cs typeface="Arial" panose="020B0604020202020204" pitchFamily="34" charset="0"/>
              </a:rPr>
              <a:t>perfect</a:t>
            </a:r>
            <a:r>
              <a:rPr lang="es-ES" sz="2400" dirty="0">
                <a:latin typeface="Arial Nova" panose="020B0504020202020204" pitchFamily="34" charset="0"/>
                <a:cs typeface="Arial" panose="020B0604020202020204" pitchFamily="34" charset="0"/>
              </a:rPr>
              <a:t> test </a:t>
            </a:r>
            <a:r>
              <a:rPr lang="es-ES" sz="2400" dirty="0" err="1">
                <a:latin typeface="Arial Nova" panose="020B0504020202020204" pitchFamily="34" charset="0"/>
                <a:cs typeface="Arial" panose="020B0604020202020204" pitchFamily="34" charset="0"/>
              </a:rPr>
              <a:t>with</a:t>
            </a:r>
            <a:r>
              <a:rPr lang="es-ES" sz="2400" dirty="0">
                <a:latin typeface="Arial Nova" panose="020B0504020202020204" pitchFamily="34" charset="0"/>
                <a:cs typeface="Arial" panose="020B0604020202020204" pitchFamily="34" charset="0"/>
              </a:rPr>
              <a:t> 100% of </a:t>
            </a:r>
            <a:r>
              <a:rPr lang="es-ES" sz="2400" dirty="0" err="1">
                <a:latin typeface="Arial Nova" panose="020B0504020202020204" pitchFamily="34" charset="0"/>
                <a:cs typeface="Arial" panose="020B0604020202020204" pitchFamily="34" charset="0"/>
              </a:rPr>
              <a:t>coverage</a:t>
            </a:r>
            <a:r>
              <a:rPr lang="es-ES" sz="2400" dirty="0">
                <a:latin typeface="Arial Nova" panose="020B0504020202020204" pitchFamily="34" charset="0"/>
                <a:cs typeface="Arial" panose="020B0604020202020204" pitchFamily="34" charset="0"/>
              </a:rPr>
              <a:t>.</a:t>
            </a:r>
          </a:p>
          <a:p>
            <a:pPr>
              <a:lnSpc>
                <a:spcPct val="150000"/>
              </a:lnSpc>
            </a:pPr>
            <a:r>
              <a:rPr lang="es-ES" sz="2400" dirty="0">
                <a:latin typeface="Arial Nova" panose="020B0504020202020204" pitchFamily="34" charset="0"/>
                <a:cs typeface="Arial" panose="020B0604020202020204" pitchFamily="34" charset="0"/>
              </a:rPr>
              <a:t>TSB </a:t>
            </a:r>
            <a:r>
              <a:rPr lang="es-ES" sz="2400" dirty="0" err="1">
                <a:latin typeface="Arial Nova" panose="020B0504020202020204" pitchFamily="34" charset="0"/>
                <a:cs typeface="Arial" panose="020B0604020202020204" pitchFamily="34" charset="0"/>
              </a:rPr>
              <a:t>returns</a:t>
            </a:r>
            <a:r>
              <a:rPr lang="es-ES" sz="2400" dirty="0">
                <a:latin typeface="Arial Nova" panose="020B0504020202020204" pitchFamily="34" charset="0"/>
                <a:cs typeface="Arial" panose="020B0604020202020204" pitchFamily="34" charset="0"/>
              </a:rPr>
              <a:t> TRUE                No bug in </a:t>
            </a:r>
            <a:r>
              <a:rPr lang="es-ES" sz="2400" dirty="0" err="1">
                <a:latin typeface="Arial Nova" panose="020B0504020202020204" pitchFamily="34" charset="0"/>
                <a:cs typeface="Arial" panose="020B0604020202020204" pitchFamily="34" charset="0"/>
              </a:rPr>
              <a:t>the</a:t>
            </a:r>
            <a:r>
              <a:rPr lang="es-ES" sz="2400" dirty="0">
                <a:latin typeface="Arial Nova" panose="020B0504020202020204" pitchFamily="34" charset="0"/>
                <a:cs typeface="Arial" panose="020B0604020202020204" pitchFamily="34" charset="0"/>
              </a:rPr>
              <a:t> </a:t>
            </a:r>
            <a:r>
              <a:rPr lang="es-ES" sz="2400" dirty="0" err="1">
                <a:latin typeface="Arial Nova" panose="020B0504020202020204" pitchFamily="34" charset="0"/>
                <a:cs typeface="Arial" panose="020B0604020202020204" pitchFamily="34" charset="0"/>
              </a:rPr>
              <a:t>snapshot</a:t>
            </a:r>
            <a:endParaRPr lang="es-ES" sz="2400" dirty="0">
              <a:latin typeface="Arial Nova" panose="020B0504020202020204" pitchFamily="34" charset="0"/>
              <a:cs typeface="Arial" panose="020B0604020202020204" pitchFamily="34" charset="0"/>
            </a:endParaRPr>
          </a:p>
          <a:p>
            <a:pPr>
              <a:lnSpc>
                <a:spcPct val="150000"/>
              </a:lnSpc>
            </a:pPr>
            <a:r>
              <a:rPr lang="es-ES" sz="2400" dirty="0">
                <a:latin typeface="Arial Nova" panose="020B0504020202020204" pitchFamily="34" charset="0"/>
                <a:cs typeface="Arial" panose="020B0604020202020204" pitchFamily="34" charset="0"/>
              </a:rPr>
              <a:t>TSB </a:t>
            </a:r>
            <a:r>
              <a:rPr lang="es-ES" sz="2400" dirty="0" err="1">
                <a:latin typeface="Arial Nova" panose="020B0504020202020204" pitchFamily="34" charset="0"/>
                <a:cs typeface="Arial" panose="020B0604020202020204" pitchFamily="34" charset="0"/>
              </a:rPr>
              <a:t>returns</a:t>
            </a:r>
            <a:r>
              <a:rPr lang="es-ES" sz="2400" dirty="0">
                <a:latin typeface="Arial Nova" panose="020B0504020202020204" pitchFamily="34" charset="0"/>
                <a:cs typeface="Arial" panose="020B0604020202020204" pitchFamily="34" charset="0"/>
              </a:rPr>
              <a:t> FALSE               Bug in </a:t>
            </a:r>
            <a:r>
              <a:rPr lang="es-ES" sz="2400" dirty="0" err="1">
                <a:latin typeface="Arial Nova" panose="020B0504020202020204" pitchFamily="34" charset="0"/>
                <a:cs typeface="Arial" panose="020B0604020202020204" pitchFamily="34" charset="0"/>
              </a:rPr>
              <a:t>the</a:t>
            </a:r>
            <a:r>
              <a:rPr lang="es-ES" sz="2400" dirty="0">
                <a:latin typeface="Arial Nova" panose="020B0504020202020204" pitchFamily="34" charset="0"/>
                <a:cs typeface="Arial" panose="020B0604020202020204" pitchFamily="34" charset="0"/>
              </a:rPr>
              <a:t> </a:t>
            </a:r>
            <a:r>
              <a:rPr lang="es-ES" sz="2400" dirty="0" err="1">
                <a:latin typeface="Arial Nova" panose="020B0504020202020204" pitchFamily="34" charset="0"/>
                <a:cs typeface="Arial" panose="020B0604020202020204" pitchFamily="34" charset="0"/>
              </a:rPr>
              <a:t>snapshot</a:t>
            </a:r>
            <a:endParaRPr lang="es-ES" sz="2400" dirty="0">
              <a:latin typeface="Arial Nova" panose="020B0504020202020204" pitchFamily="34" charset="0"/>
              <a:cs typeface="Arial" panose="020B0604020202020204" pitchFamily="34" charset="0"/>
            </a:endParaRPr>
          </a:p>
          <a:p>
            <a:endParaRPr lang="es-ES" dirty="0">
              <a:latin typeface="Arial Nova" panose="020B0504020202020204" pitchFamily="34" charset="0"/>
              <a:cs typeface="Arial" panose="020B0604020202020204" pitchFamily="34" charset="0"/>
            </a:endParaRPr>
          </a:p>
          <a:p>
            <a:endParaRPr lang="es-ES" dirty="0">
              <a:latin typeface="Arial Nova" panose="020B0504020202020204" pitchFamily="34" charset="0"/>
              <a:cs typeface="Arial" panose="020B0604020202020204" pitchFamily="34" charset="0"/>
            </a:endParaRPr>
          </a:p>
          <a:p>
            <a:pPr marL="114300" indent="0">
              <a:buNone/>
            </a:pPr>
            <a:endParaRPr lang="es-ES" dirty="0">
              <a:latin typeface="Arial Nova" panose="020B0504020202020204" pitchFamily="34" charset="0"/>
              <a:cs typeface="Arial" panose="020B0604020202020204" pitchFamily="34" charset="0"/>
            </a:endParaRPr>
          </a:p>
          <a:p>
            <a:endParaRPr lang="es-ES" dirty="0"/>
          </a:p>
        </p:txBody>
      </p:sp>
      <p:cxnSp>
        <p:nvCxnSpPr>
          <p:cNvPr id="6" name="Conector recto de flecha 5">
            <a:extLst>
              <a:ext uri="{FF2B5EF4-FFF2-40B4-BE49-F238E27FC236}">
                <a16:creationId xmlns:a16="http://schemas.microsoft.com/office/drawing/2014/main" id="{89856BF8-656D-F949-97D6-2DF9191E9B2F}"/>
              </a:ext>
            </a:extLst>
          </p:cNvPr>
          <p:cNvCxnSpPr>
            <a:cxnSpLocks/>
          </p:cNvCxnSpPr>
          <p:nvPr/>
        </p:nvCxnSpPr>
        <p:spPr>
          <a:xfrm>
            <a:off x="3772358" y="3767176"/>
            <a:ext cx="712381" cy="0"/>
          </a:xfrm>
          <a:prstGeom prst="straightConnector1">
            <a:avLst/>
          </a:prstGeom>
          <a:ln w="635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 name="Conector recto de flecha 6">
            <a:extLst>
              <a:ext uri="{FF2B5EF4-FFF2-40B4-BE49-F238E27FC236}">
                <a16:creationId xmlns:a16="http://schemas.microsoft.com/office/drawing/2014/main" id="{B632CEC2-B4E3-2D4C-BF4A-E3A6A4774E36}"/>
              </a:ext>
            </a:extLst>
          </p:cNvPr>
          <p:cNvCxnSpPr>
            <a:cxnSpLocks/>
          </p:cNvCxnSpPr>
          <p:nvPr/>
        </p:nvCxnSpPr>
        <p:spPr>
          <a:xfrm>
            <a:off x="3627315" y="3150806"/>
            <a:ext cx="712381" cy="0"/>
          </a:xfrm>
          <a:prstGeom prst="straightConnector1">
            <a:avLst/>
          </a:prstGeom>
          <a:ln w="635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1" name="Google Shape;239;p28" descr="King Juan Carlos University - Wikipedia">
            <a:extLst>
              <a:ext uri="{FF2B5EF4-FFF2-40B4-BE49-F238E27FC236}">
                <a16:creationId xmlns:a16="http://schemas.microsoft.com/office/drawing/2014/main" id="{B2D3DC23-45D0-6749-9D48-85662339284D}"/>
              </a:ext>
            </a:extLst>
          </p:cNvPr>
          <p:cNvPicPr preferRelativeResize="0"/>
          <p:nvPr/>
        </p:nvPicPr>
        <p:blipFill>
          <a:blip r:embed="rId2">
            <a:alphaModFix/>
          </a:blip>
          <a:stretch>
            <a:fillRect/>
          </a:stretch>
        </p:blipFill>
        <p:spPr>
          <a:xfrm>
            <a:off x="8293275" y="4337775"/>
            <a:ext cx="656251" cy="656251"/>
          </a:xfrm>
          <a:prstGeom prst="rect">
            <a:avLst/>
          </a:prstGeom>
          <a:noFill/>
          <a:ln>
            <a:noFill/>
          </a:ln>
        </p:spPr>
      </p:pic>
      <p:sp>
        <p:nvSpPr>
          <p:cNvPr id="13" name="Marcador de número de diapositiva 12">
            <a:extLst>
              <a:ext uri="{FF2B5EF4-FFF2-40B4-BE49-F238E27FC236}">
                <a16:creationId xmlns:a16="http://schemas.microsoft.com/office/drawing/2014/main" id="{A9954B9B-906F-E046-ABCA-085563470EA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26</a:t>
            </a:fld>
            <a:endParaRPr lang="es-ES"/>
          </a:p>
        </p:txBody>
      </p:sp>
    </p:spTree>
    <p:extLst>
      <p:ext uri="{BB962C8B-B14F-4D97-AF65-F5344CB8AC3E}">
        <p14:creationId xmlns:p14="http://schemas.microsoft.com/office/powerpoint/2010/main" val="713608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0D6CBC-0F1A-614D-9768-5F1DE57D9A9E}"/>
              </a:ext>
            </a:extLst>
          </p:cNvPr>
          <p:cNvSpPr>
            <a:spLocks noGrp="1"/>
          </p:cNvSpPr>
          <p:nvPr>
            <p:ph type="title"/>
          </p:nvPr>
        </p:nvSpPr>
        <p:spPr/>
        <p:txBody>
          <a:bodyPr/>
          <a:lstStyle/>
          <a:p>
            <a:r>
              <a:rPr lang="es-ES" b="1" dirty="0" err="1"/>
              <a:t>Definitions</a:t>
            </a:r>
            <a:r>
              <a:rPr lang="es-ES" b="1" dirty="0"/>
              <a:t> : </a:t>
            </a:r>
            <a:r>
              <a:rPr lang="es-ES" b="1" dirty="0" err="1"/>
              <a:t>Snapshot</a:t>
            </a:r>
            <a:endParaRPr lang="en-US" dirty="0"/>
          </a:p>
        </p:txBody>
      </p:sp>
      <p:sp>
        <p:nvSpPr>
          <p:cNvPr id="4" name="Marcador de número de diapositiva 3">
            <a:extLst>
              <a:ext uri="{FF2B5EF4-FFF2-40B4-BE49-F238E27FC236}">
                <a16:creationId xmlns:a16="http://schemas.microsoft.com/office/drawing/2014/main" id="{EB3F99CF-45DC-3644-B110-E2B0E5B545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27</a:t>
            </a:fld>
            <a:endParaRPr lang="es-ES"/>
          </a:p>
        </p:txBody>
      </p:sp>
      <p:cxnSp>
        <p:nvCxnSpPr>
          <p:cNvPr id="5" name="Google Shape;412;p37">
            <a:extLst>
              <a:ext uri="{FF2B5EF4-FFF2-40B4-BE49-F238E27FC236}">
                <a16:creationId xmlns:a16="http://schemas.microsoft.com/office/drawing/2014/main" id="{B939D201-7559-694D-8BAC-D9295A7FDCF0}"/>
              </a:ext>
            </a:extLst>
          </p:cNvPr>
          <p:cNvCxnSpPr/>
          <p:nvPr/>
        </p:nvCxnSpPr>
        <p:spPr>
          <a:xfrm rot="10800000" flipH="1">
            <a:off x="1025093" y="1816048"/>
            <a:ext cx="7063800" cy="32400"/>
          </a:xfrm>
          <a:prstGeom prst="straightConnector1">
            <a:avLst/>
          </a:prstGeom>
          <a:noFill/>
          <a:ln w="38100" cap="flat" cmpd="sng">
            <a:solidFill>
              <a:schemeClr val="dk2"/>
            </a:solidFill>
            <a:prstDash val="solid"/>
            <a:round/>
            <a:headEnd type="none" w="med" len="med"/>
            <a:tailEnd type="none" w="med" len="med"/>
          </a:ln>
        </p:spPr>
      </p:cxnSp>
      <p:sp>
        <p:nvSpPr>
          <p:cNvPr id="6" name="Google Shape;395;p37">
            <a:extLst>
              <a:ext uri="{FF2B5EF4-FFF2-40B4-BE49-F238E27FC236}">
                <a16:creationId xmlns:a16="http://schemas.microsoft.com/office/drawing/2014/main" id="{61E130BC-918D-2E41-8615-E10E16DFE9EE}"/>
              </a:ext>
            </a:extLst>
          </p:cNvPr>
          <p:cNvSpPr/>
          <p:nvPr/>
        </p:nvSpPr>
        <p:spPr>
          <a:xfrm>
            <a:off x="1295887" y="1530516"/>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96;p37">
            <a:extLst>
              <a:ext uri="{FF2B5EF4-FFF2-40B4-BE49-F238E27FC236}">
                <a16:creationId xmlns:a16="http://schemas.microsoft.com/office/drawing/2014/main" id="{FD34AC71-7E7E-3E45-884E-A4777020DEE6}"/>
              </a:ext>
            </a:extLst>
          </p:cNvPr>
          <p:cNvSpPr/>
          <p:nvPr/>
        </p:nvSpPr>
        <p:spPr>
          <a:xfrm>
            <a:off x="3059625" y="1564348"/>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99;p37">
            <a:extLst>
              <a:ext uri="{FF2B5EF4-FFF2-40B4-BE49-F238E27FC236}">
                <a16:creationId xmlns:a16="http://schemas.microsoft.com/office/drawing/2014/main" id="{16ACADCF-CA95-224C-9CA8-874693CEF897}"/>
              </a:ext>
            </a:extLst>
          </p:cNvPr>
          <p:cNvSpPr/>
          <p:nvPr/>
        </p:nvSpPr>
        <p:spPr>
          <a:xfrm>
            <a:off x="4775175" y="1530516"/>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01;p37">
            <a:extLst>
              <a:ext uri="{FF2B5EF4-FFF2-40B4-BE49-F238E27FC236}">
                <a16:creationId xmlns:a16="http://schemas.microsoft.com/office/drawing/2014/main" id="{C7D6CCFD-D3AF-7746-9C62-E727D4FE3D2F}"/>
              </a:ext>
            </a:extLst>
          </p:cNvPr>
          <p:cNvSpPr/>
          <p:nvPr/>
        </p:nvSpPr>
        <p:spPr>
          <a:xfrm>
            <a:off x="6466650" y="1530516"/>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01;p37">
            <a:extLst>
              <a:ext uri="{FF2B5EF4-FFF2-40B4-BE49-F238E27FC236}">
                <a16:creationId xmlns:a16="http://schemas.microsoft.com/office/drawing/2014/main" id="{B4132FEC-E305-804D-BB04-86682589ADE0}"/>
              </a:ext>
            </a:extLst>
          </p:cNvPr>
          <p:cNvSpPr/>
          <p:nvPr/>
        </p:nvSpPr>
        <p:spPr>
          <a:xfrm>
            <a:off x="7388048" y="1521467"/>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401;p37">
            <a:extLst>
              <a:ext uri="{FF2B5EF4-FFF2-40B4-BE49-F238E27FC236}">
                <a16:creationId xmlns:a16="http://schemas.microsoft.com/office/drawing/2014/main" id="{2D88EC32-ABDA-FF44-A0C0-69F35F9C8EAA}"/>
              </a:ext>
            </a:extLst>
          </p:cNvPr>
          <p:cNvSpPr/>
          <p:nvPr/>
        </p:nvSpPr>
        <p:spPr>
          <a:xfrm>
            <a:off x="5654675" y="1534266"/>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01;p37">
            <a:extLst>
              <a:ext uri="{FF2B5EF4-FFF2-40B4-BE49-F238E27FC236}">
                <a16:creationId xmlns:a16="http://schemas.microsoft.com/office/drawing/2014/main" id="{F165E52C-F582-6846-8209-A4C1DFDB9D15}"/>
              </a:ext>
            </a:extLst>
          </p:cNvPr>
          <p:cNvSpPr/>
          <p:nvPr/>
        </p:nvSpPr>
        <p:spPr>
          <a:xfrm>
            <a:off x="3901336" y="1521467"/>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01;p37">
            <a:extLst>
              <a:ext uri="{FF2B5EF4-FFF2-40B4-BE49-F238E27FC236}">
                <a16:creationId xmlns:a16="http://schemas.microsoft.com/office/drawing/2014/main" id="{F0848EAD-E259-4B4D-AB2A-9DE14F9B3259}"/>
              </a:ext>
            </a:extLst>
          </p:cNvPr>
          <p:cNvSpPr/>
          <p:nvPr/>
        </p:nvSpPr>
        <p:spPr>
          <a:xfrm>
            <a:off x="2234196" y="1527685"/>
            <a:ext cx="598454" cy="563376"/>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rupo 23">
            <a:extLst>
              <a:ext uri="{FF2B5EF4-FFF2-40B4-BE49-F238E27FC236}">
                <a16:creationId xmlns:a16="http://schemas.microsoft.com/office/drawing/2014/main" id="{512260D3-6192-B04B-8F39-BDEAC115A5EA}"/>
              </a:ext>
            </a:extLst>
          </p:cNvPr>
          <p:cNvGrpSpPr/>
          <p:nvPr/>
        </p:nvGrpSpPr>
        <p:grpSpPr>
          <a:xfrm>
            <a:off x="1189801" y="4048266"/>
            <a:ext cx="6970724" cy="652965"/>
            <a:chOff x="1243509" y="2855584"/>
            <a:chExt cx="6970724" cy="652965"/>
          </a:xfrm>
        </p:grpSpPr>
        <p:pic>
          <p:nvPicPr>
            <p:cNvPr id="15" name="Imagen 14">
              <a:extLst>
                <a:ext uri="{FF2B5EF4-FFF2-40B4-BE49-F238E27FC236}">
                  <a16:creationId xmlns:a16="http://schemas.microsoft.com/office/drawing/2014/main" id="{ADA5DC53-60E5-5543-B10B-5B3926C10EBD}"/>
                </a:ext>
              </a:extLst>
            </p:cNvPr>
            <p:cNvPicPr>
              <a:picLocks noChangeAspect="1"/>
            </p:cNvPicPr>
            <p:nvPr/>
          </p:nvPicPr>
          <p:blipFill>
            <a:blip r:embed="rId2"/>
            <a:stretch>
              <a:fillRect/>
            </a:stretch>
          </p:blipFill>
          <p:spPr>
            <a:xfrm>
              <a:off x="2161852" y="2855585"/>
              <a:ext cx="793003" cy="612775"/>
            </a:xfrm>
            <a:prstGeom prst="rect">
              <a:avLst/>
            </a:prstGeom>
          </p:spPr>
        </p:pic>
        <p:pic>
          <p:nvPicPr>
            <p:cNvPr id="16" name="Imagen 15">
              <a:extLst>
                <a:ext uri="{FF2B5EF4-FFF2-40B4-BE49-F238E27FC236}">
                  <a16:creationId xmlns:a16="http://schemas.microsoft.com/office/drawing/2014/main" id="{1CD16385-0677-404C-B003-A34691E2B194}"/>
                </a:ext>
              </a:extLst>
            </p:cNvPr>
            <p:cNvPicPr>
              <a:picLocks noChangeAspect="1"/>
            </p:cNvPicPr>
            <p:nvPr/>
          </p:nvPicPr>
          <p:blipFill>
            <a:blip r:embed="rId2"/>
            <a:stretch>
              <a:fillRect/>
            </a:stretch>
          </p:blipFill>
          <p:spPr>
            <a:xfrm>
              <a:off x="6440217" y="2864638"/>
              <a:ext cx="793003" cy="612775"/>
            </a:xfrm>
            <a:prstGeom prst="rect">
              <a:avLst/>
            </a:prstGeom>
          </p:spPr>
        </p:pic>
        <p:pic>
          <p:nvPicPr>
            <p:cNvPr id="17" name="Imagen 16">
              <a:extLst>
                <a:ext uri="{FF2B5EF4-FFF2-40B4-BE49-F238E27FC236}">
                  <a16:creationId xmlns:a16="http://schemas.microsoft.com/office/drawing/2014/main" id="{8BB2D60C-AC3E-C64E-9566-78ADCB1D8B02}"/>
                </a:ext>
              </a:extLst>
            </p:cNvPr>
            <p:cNvPicPr>
              <a:picLocks noChangeAspect="1"/>
            </p:cNvPicPr>
            <p:nvPr/>
          </p:nvPicPr>
          <p:blipFill>
            <a:blip r:embed="rId2"/>
            <a:stretch>
              <a:fillRect/>
            </a:stretch>
          </p:blipFill>
          <p:spPr>
            <a:xfrm>
              <a:off x="5584544" y="2864638"/>
              <a:ext cx="793003" cy="612775"/>
            </a:xfrm>
            <a:prstGeom prst="rect">
              <a:avLst/>
            </a:prstGeom>
          </p:spPr>
        </p:pic>
        <p:pic>
          <p:nvPicPr>
            <p:cNvPr id="18" name="Imagen 17">
              <a:extLst>
                <a:ext uri="{FF2B5EF4-FFF2-40B4-BE49-F238E27FC236}">
                  <a16:creationId xmlns:a16="http://schemas.microsoft.com/office/drawing/2014/main" id="{49E2FE04-9792-9D4F-B394-58B0DD9CEF62}"/>
                </a:ext>
              </a:extLst>
            </p:cNvPr>
            <p:cNvPicPr>
              <a:picLocks noChangeAspect="1"/>
            </p:cNvPicPr>
            <p:nvPr/>
          </p:nvPicPr>
          <p:blipFill>
            <a:blip r:embed="rId2"/>
            <a:stretch>
              <a:fillRect/>
            </a:stretch>
          </p:blipFill>
          <p:spPr>
            <a:xfrm>
              <a:off x="4728871" y="2855588"/>
              <a:ext cx="793003" cy="612775"/>
            </a:xfrm>
            <a:prstGeom prst="rect">
              <a:avLst/>
            </a:prstGeom>
          </p:spPr>
        </p:pic>
        <p:pic>
          <p:nvPicPr>
            <p:cNvPr id="19" name="Imagen 18">
              <a:extLst>
                <a:ext uri="{FF2B5EF4-FFF2-40B4-BE49-F238E27FC236}">
                  <a16:creationId xmlns:a16="http://schemas.microsoft.com/office/drawing/2014/main" id="{2E4F6933-BDA4-FF41-99F4-0A24DF6590AF}"/>
                </a:ext>
              </a:extLst>
            </p:cNvPr>
            <p:cNvPicPr>
              <a:picLocks noChangeAspect="1"/>
            </p:cNvPicPr>
            <p:nvPr/>
          </p:nvPicPr>
          <p:blipFill>
            <a:blip r:embed="rId2"/>
            <a:stretch>
              <a:fillRect/>
            </a:stretch>
          </p:blipFill>
          <p:spPr>
            <a:xfrm>
              <a:off x="3873198" y="2855587"/>
              <a:ext cx="793003" cy="612775"/>
            </a:xfrm>
            <a:prstGeom prst="rect">
              <a:avLst/>
            </a:prstGeom>
          </p:spPr>
        </p:pic>
        <p:pic>
          <p:nvPicPr>
            <p:cNvPr id="20" name="Imagen 19">
              <a:extLst>
                <a:ext uri="{FF2B5EF4-FFF2-40B4-BE49-F238E27FC236}">
                  <a16:creationId xmlns:a16="http://schemas.microsoft.com/office/drawing/2014/main" id="{A3B3EC6E-2C69-C04D-A02F-E1105CCC2F56}"/>
                </a:ext>
              </a:extLst>
            </p:cNvPr>
            <p:cNvPicPr>
              <a:picLocks noChangeAspect="1"/>
            </p:cNvPicPr>
            <p:nvPr/>
          </p:nvPicPr>
          <p:blipFill>
            <a:blip r:embed="rId2"/>
            <a:stretch>
              <a:fillRect/>
            </a:stretch>
          </p:blipFill>
          <p:spPr>
            <a:xfrm>
              <a:off x="3017525" y="2855586"/>
              <a:ext cx="793003" cy="612775"/>
            </a:xfrm>
            <a:prstGeom prst="rect">
              <a:avLst/>
            </a:prstGeom>
          </p:spPr>
        </p:pic>
        <p:pic>
          <p:nvPicPr>
            <p:cNvPr id="21" name="Imagen 20">
              <a:extLst>
                <a:ext uri="{FF2B5EF4-FFF2-40B4-BE49-F238E27FC236}">
                  <a16:creationId xmlns:a16="http://schemas.microsoft.com/office/drawing/2014/main" id="{24517CE4-5750-1447-91AB-64A2FBB3AC55}"/>
                </a:ext>
              </a:extLst>
            </p:cNvPr>
            <p:cNvPicPr>
              <a:picLocks noChangeAspect="1"/>
            </p:cNvPicPr>
            <p:nvPr/>
          </p:nvPicPr>
          <p:blipFill>
            <a:blip r:embed="rId2"/>
            <a:stretch>
              <a:fillRect/>
            </a:stretch>
          </p:blipFill>
          <p:spPr>
            <a:xfrm>
              <a:off x="1243509" y="2855584"/>
              <a:ext cx="793003" cy="612775"/>
            </a:xfrm>
            <a:prstGeom prst="rect">
              <a:avLst/>
            </a:prstGeom>
          </p:spPr>
        </p:pic>
        <p:pic>
          <p:nvPicPr>
            <p:cNvPr id="23" name="Imagen 22">
              <a:extLst>
                <a:ext uri="{FF2B5EF4-FFF2-40B4-BE49-F238E27FC236}">
                  <a16:creationId xmlns:a16="http://schemas.microsoft.com/office/drawing/2014/main" id="{B848A7F1-400C-584C-9491-F3601C9A9C7C}"/>
                </a:ext>
              </a:extLst>
            </p:cNvPr>
            <p:cNvPicPr>
              <a:picLocks noChangeAspect="1"/>
            </p:cNvPicPr>
            <p:nvPr/>
          </p:nvPicPr>
          <p:blipFill>
            <a:blip r:embed="rId3"/>
            <a:stretch>
              <a:fillRect/>
            </a:stretch>
          </p:blipFill>
          <p:spPr>
            <a:xfrm>
              <a:off x="7330287" y="2855584"/>
              <a:ext cx="883946" cy="652965"/>
            </a:xfrm>
            <a:prstGeom prst="rect">
              <a:avLst/>
            </a:prstGeom>
          </p:spPr>
        </p:pic>
      </p:grpSp>
      <p:grpSp>
        <p:nvGrpSpPr>
          <p:cNvPr id="56" name="Grupo 55">
            <a:extLst>
              <a:ext uri="{FF2B5EF4-FFF2-40B4-BE49-F238E27FC236}">
                <a16:creationId xmlns:a16="http://schemas.microsoft.com/office/drawing/2014/main" id="{A5B6DB38-BFC7-B747-BF46-8DDB9C822C73}"/>
              </a:ext>
            </a:extLst>
          </p:cNvPr>
          <p:cNvGrpSpPr/>
          <p:nvPr/>
        </p:nvGrpSpPr>
        <p:grpSpPr>
          <a:xfrm>
            <a:off x="1571370" y="2178844"/>
            <a:ext cx="6117338" cy="392906"/>
            <a:chOff x="1571370" y="2178844"/>
            <a:chExt cx="6117338" cy="392906"/>
          </a:xfrm>
        </p:grpSpPr>
        <p:cxnSp>
          <p:nvCxnSpPr>
            <p:cNvPr id="26" name="Conector recto de flecha 25">
              <a:extLst>
                <a:ext uri="{FF2B5EF4-FFF2-40B4-BE49-F238E27FC236}">
                  <a16:creationId xmlns:a16="http://schemas.microsoft.com/office/drawing/2014/main" id="{7A1055FC-982B-9943-9F1B-440E952D7B0B}"/>
                </a:ext>
              </a:extLst>
            </p:cNvPr>
            <p:cNvCxnSpPr/>
            <p:nvPr/>
          </p:nvCxnSpPr>
          <p:spPr>
            <a:xfrm>
              <a:off x="7688708"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ector recto de flecha 26">
              <a:extLst>
                <a:ext uri="{FF2B5EF4-FFF2-40B4-BE49-F238E27FC236}">
                  <a16:creationId xmlns:a16="http://schemas.microsoft.com/office/drawing/2014/main" id="{CB98AC25-9CED-E941-AF72-C0CAF93D4C5A}"/>
                </a:ext>
              </a:extLst>
            </p:cNvPr>
            <p:cNvCxnSpPr/>
            <p:nvPr/>
          </p:nvCxnSpPr>
          <p:spPr>
            <a:xfrm>
              <a:off x="6759150"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recto de flecha 27">
              <a:extLst>
                <a:ext uri="{FF2B5EF4-FFF2-40B4-BE49-F238E27FC236}">
                  <a16:creationId xmlns:a16="http://schemas.microsoft.com/office/drawing/2014/main" id="{001DC1D4-CB0B-EC4A-A77B-4E4F60E2D677}"/>
                </a:ext>
              </a:extLst>
            </p:cNvPr>
            <p:cNvCxnSpPr/>
            <p:nvPr/>
          </p:nvCxnSpPr>
          <p:spPr>
            <a:xfrm>
              <a:off x="5947175"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ector recto de flecha 28">
              <a:extLst>
                <a:ext uri="{FF2B5EF4-FFF2-40B4-BE49-F238E27FC236}">
                  <a16:creationId xmlns:a16="http://schemas.microsoft.com/office/drawing/2014/main" id="{789E6008-E37C-454C-BC8F-FEB41825F2FB}"/>
                </a:ext>
              </a:extLst>
            </p:cNvPr>
            <p:cNvCxnSpPr/>
            <p:nvPr/>
          </p:nvCxnSpPr>
          <p:spPr>
            <a:xfrm>
              <a:off x="5064945"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ector recto de flecha 29">
              <a:extLst>
                <a:ext uri="{FF2B5EF4-FFF2-40B4-BE49-F238E27FC236}">
                  <a16:creationId xmlns:a16="http://schemas.microsoft.com/office/drawing/2014/main" id="{4D727C12-BCED-5640-BF92-1C92DEDE54E4}"/>
                </a:ext>
              </a:extLst>
            </p:cNvPr>
            <p:cNvCxnSpPr/>
            <p:nvPr/>
          </p:nvCxnSpPr>
          <p:spPr>
            <a:xfrm>
              <a:off x="4193836"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onector recto de flecha 30">
              <a:extLst>
                <a:ext uri="{FF2B5EF4-FFF2-40B4-BE49-F238E27FC236}">
                  <a16:creationId xmlns:a16="http://schemas.microsoft.com/office/drawing/2014/main" id="{E60D49D5-3127-CC42-98CC-2BD86767564B}"/>
                </a:ext>
              </a:extLst>
            </p:cNvPr>
            <p:cNvCxnSpPr/>
            <p:nvPr/>
          </p:nvCxnSpPr>
          <p:spPr>
            <a:xfrm>
              <a:off x="3352125"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a:extLst>
                <a:ext uri="{FF2B5EF4-FFF2-40B4-BE49-F238E27FC236}">
                  <a16:creationId xmlns:a16="http://schemas.microsoft.com/office/drawing/2014/main" id="{381A354A-D1B0-8E43-B000-85C13A1A69D6}"/>
                </a:ext>
              </a:extLst>
            </p:cNvPr>
            <p:cNvCxnSpPr/>
            <p:nvPr/>
          </p:nvCxnSpPr>
          <p:spPr>
            <a:xfrm>
              <a:off x="2533423"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Conector recto de flecha 32">
              <a:extLst>
                <a:ext uri="{FF2B5EF4-FFF2-40B4-BE49-F238E27FC236}">
                  <a16:creationId xmlns:a16="http://schemas.microsoft.com/office/drawing/2014/main" id="{6BC4A9A2-AB13-8844-BEAB-02615B6DBBAF}"/>
                </a:ext>
              </a:extLst>
            </p:cNvPr>
            <p:cNvCxnSpPr/>
            <p:nvPr/>
          </p:nvCxnSpPr>
          <p:spPr>
            <a:xfrm>
              <a:off x="1571370"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 name="Grupo 36">
            <a:extLst>
              <a:ext uri="{FF2B5EF4-FFF2-40B4-BE49-F238E27FC236}">
                <a16:creationId xmlns:a16="http://schemas.microsoft.com/office/drawing/2014/main" id="{7382E5D9-7A96-E845-8C03-25FE0317EADE}"/>
              </a:ext>
            </a:extLst>
          </p:cNvPr>
          <p:cNvGrpSpPr/>
          <p:nvPr/>
        </p:nvGrpSpPr>
        <p:grpSpPr>
          <a:xfrm>
            <a:off x="1589952" y="3533783"/>
            <a:ext cx="6117338" cy="392906"/>
            <a:chOff x="1571370" y="2178844"/>
            <a:chExt cx="6117338" cy="392906"/>
          </a:xfrm>
        </p:grpSpPr>
        <p:cxnSp>
          <p:nvCxnSpPr>
            <p:cNvPr id="38" name="Conector recto de flecha 37">
              <a:extLst>
                <a:ext uri="{FF2B5EF4-FFF2-40B4-BE49-F238E27FC236}">
                  <a16:creationId xmlns:a16="http://schemas.microsoft.com/office/drawing/2014/main" id="{9CF41C6C-76FD-A042-A3FB-2D6568EA2E36}"/>
                </a:ext>
              </a:extLst>
            </p:cNvPr>
            <p:cNvCxnSpPr/>
            <p:nvPr/>
          </p:nvCxnSpPr>
          <p:spPr>
            <a:xfrm>
              <a:off x="7688708"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Conector recto de flecha 38">
              <a:extLst>
                <a:ext uri="{FF2B5EF4-FFF2-40B4-BE49-F238E27FC236}">
                  <a16:creationId xmlns:a16="http://schemas.microsoft.com/office/drawing/2014/main" id="{EC725011-52A2-C04C-A2B5-6728EA30930D}"/>
                </a:ext>
              </a:extLst>
            </p:cNvPr>
            <p:cNvCxnSpPr/>
            <p:nvPr/>
          </p:nvCxnSpPr>
          <p:spPr>
            <a:xfrm>
              <a:off x="6759150"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1D3316EA-280C-8C41-BD61-E60EE90E9224}"/>
                </a:ext>
              </a:extLst>
            </p:cNvPr>
            <p:cNvCxnSpPr/>
            <p:nvPr/>
          </p:nvCxnSpPr>
          <p:spPr>
            <a:xfrm>
              <a:off x="5947175"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4EE3D4E4-D744-AA49-9BDF-F495893DEE9A}"/>
                </a:ext>
              </a:extLst>
            </p:cNvPr>
            <p:cNvCxnSpPr/>
            <p:nvPr/>
          </p:nvCxnSpPr>
          <p:spPr>
            <a:xfrm>
              <a:off x="5064945"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9A5D9424-F278-744B-99E6-586949C3324F}"/>
                </a:ext>
              </a:extLst>
            </p:cNvPr>
            <p:cNvCxnSpPr/>
            <p:nvPr/>
          </p:nvCxnSpPr>
          <p:spPr>
            <a:xfrm>
              <a:off x="4193836"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FF982FF8-4EDA-E34E-947B-086B6FA87EEA}"/>
                </a:ext>
              </a:extLst>
            </p:cNvPr>
            <p:cNvCxnSpPr/>
            <p:nvPr/>
          </p:nvCxnSpPr>
          <p:spPr>
            <a:xfrm>
              <a:off x="3352125"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BF734DB5-AC8C-3E40-9325-4A78BFAD9400}"/>
                </a:ext>
              </a:extLst>
            </p:cNvPr>
            <p:cNvCxnSpPr/>
            <p:nvPr/>
          </p:nvCxnSpPr>
          <p:spPr>
            <a:xfrm>
              <a:off x="2533423"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a:extLst>
                <a:ext uri="{FF2B5EF4-FFF2-40B4-BE49-F238E27FC236}">
                  <a16:creationId xmlns:a16="http://schemas.microsoft.com/office/drawing/2014/main" id="{04C3D3E5-E4A0-0E47-ABEA-FC652C407BF1}"/>
                </a:ext>
              </a:extLst>
            </p:cNvPr>
            <p:cNvCxnSpPr/>
            <p:nvPr/>
          </p:nvCxnSpPr>
          <p:spPr>
            <a:xfrm>
              <a:off x="1571370" y="217884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6" name="CuadroTexto 45">
            <a:extLst>
              <a:ext uri="{FF2B5EF4-FFF2-40B4-BE49-F238E27FC236}">
                <a16:creationId xmlns:a16="http://schemas.microsoft.com/office/drawing/2014/main" id="{E1A00286-956A-CA4E-B9C2-E5A137F21F72}"/>
              </a:ext>
            </a:extLst>
          </p:cNvPr>
          <p:cNvSpPr txBox="1"/>
          <p:nvPr/>
        </p:nvSpPr>
        <p:spPr>
          <a:xfrm>
            <a:off x="2412733" y="2896374"/>
            <a:ext cx="4724883" cy="338554"/>
          </a:xfrm>
          <a:prstGeom prst="rect">
            <a:avLst/>
          </a:prstGeom>
          <a:noFill/>
        </p:spPr>
        <p:txBody>
          <a:bodyPr wrap="square" rtlCol="0">
            <a:spAutoFit/>
          </a:bodyPr>
          <a:lstStyle/>
          <a:p>
            <a:r>
              <a:rPr lang="en-US" sz="1600" dirty="0">
                <a:solidFill>
                  <a:schemeClr val="tx1"/>
                </a:solidFill>
                <a:latin typeface="Arial Nova" panose="020B0504020202020204" pitchFamily="34" charset="0"/>
              </a:rPr>
              <a:t>Dependencies, requirements, external artifacts …</a:t>
            </a:r>
          </a:p>
        </p:txBody>
      </p:sp>
      <p:sp>
        <p:nvSpPr>
          <p:cNvPr id="47" name="CuadroTexto 46">
            <a:extLst>
              <a:ext uri="{FF2B5EF4-FFF2-40B4-BE49-F238E27FC236}">
                <a16:creationId xmlns:a16="http://schemas.microsoft.com/office/drawing/2014/main" id="{928B6203-99E6-EB4B-8798-F11FBE0E7472}"/>
              </a:ext>
            </a:extLst>
          </p:cNvPr>
          <p:cNvSpPr txBox="1"/>
          <p:nvPr/>
        </p:nvSpPr>
        <p:spPr>
          <a:xfrm>
            <a:off x="1387018" y="1665439"/>
            <a:ext cx="413207" cy="307777"/>
          </a:xfrm>
          <a:prstGeom prst="rect">
            <a:avLst/>
          </a:prstGeom>
          <a:noFill/>
        </p:spPr>
        <p:txBody>
          <a:bodyPr wrap="square" rtlCol="0">
            <a:spAutoFit/>
          </a:bodyPr>
          <a:lstStyle/>
          <a:p>
            <a:r>
              <a:rPr lang="es-ES" b="1" dirty="0">
                <a:solidFill>
                  <a:schemeClr val="bg1"/>
                </a:solidFill>
              </a:rPr>
              <a:t>V1</a:t>
            </a:r>
          </a:p>
        </p:txBody>
      </p:sp>
      <p:sp>
        <p:nvSpPr>
          <p:cNvPr id="48" name="CuadroTexto 47">
            <a:extLst>
              <a:ext uri="{FF2B5EF4-FFF2-40B4-BE49-F238E27FC236}">
                <a16:creationId xmlns:a16="http://schemas.microsoft.com/office/drawing/2014/main" id="{85EB9870-9A5C-4147-BBA4-87208E30AFF3}"/>
              </a:ext>
            </a:extLst>
          </p:cNvPr>
          <p:cNvSpPr txBox="1"/>
          <p:nvPr/>
        </p:nvSpPr>
        <p:spPr>
          <a:xfrm>
            <a:off x="2345401" y="1662158"/>
            <a:ext cx="413207" cy="307777"/>
          </a:xfrm>
          <a:prstGeom prst="rect">
            <a:avLst/>
          </a:prstGeom>
          <a:noFill/>
        </p:spPr>
        <p:txBody>
          <a:bodyPr wrap="square" rtlCol="0">
            <a:spAutoFit/>
          </a:bodyPr>
          <a:lstStyle/>
          <a:p>
            <a:r>
              <a:rPr lang="es-ES" b="1" dirty="0">
                <a:solidFill>
                  <a:schemeClr val="bg1"/>
                </a:solidFill>
              </a:rPr>
              <a:t>V2</a:t>
            </a:r>
          </a:p>
        </p:txBody>
      </p:sp>
      <p:sp>
        <p:nvSpPr>
          <p:cNvPr id="49" name="CuadroTexto 48">
            <a:extLst>
              <a:ext uri="{FF2B5EF4-FFF2-40B4-BE49-F238E27FC236}">
                <a16:creationId xmlns:a16="http://schemas.microsoft.com/office/drawing/2014/main" id="{CC6D6D0B-104D-644A-A330-12F53CFAF20E}"/>
              </a:ext>
            </a:extLst>
          </p:cNvPr>
          <p:cNvSpPr txBox="1"/>
          <p:nvPr/>
        </p:nvSpPr>
        <p:spPr>
          <a:xfrm>
            <a:off x="3168038" y="1674117"/>
            <a:ext cx="413207" cy="307777"/>
          </a:xfrm>
          <a:prstGeom prst="rect">
            <a:avLst/>
          </a:prstGeom>
          <a:noFill/>
        </p:spPr>
        <p:txBody>
          <a:bodyPr wrap="square" rtlCol="0">
            <a:spAutoFit/>
          </a:bodyPr>
          <a:lstStyle/>
          <a:p>
            <a:r>
              <a:rPr lang="es-ES" b="1" dirty="0">
                <a:solidFill>
                  <a:schemeClr val="bg1"/>
                </a:solidFill>
              </a:rPr>
              <a:t>V3</a:t>
            </a:r>
          </a:p>
        </p:txBody>
      </p:sp>
      <p:sp>
        <p:nvSpPr>
          <p:cNvPr id="50" name="CuadroTexto 49">
            <a:extLst>
              <a:ext uri="{FF2B5EF4-FFF2-40B4-BE49-F238E27FC236}">
                <a16:creationId xmlns:a16="http://schemas.microsoft.com/office/drawing/2014/main" id="{A9DB951C-6C66-2A48-9C91-2DF361F77D19}"/>
              </a:ext>
            </a:extLst>
          </p:cNvPr>
          <p:cNvSpPr txBox="1"/>
          <p:nvPr/>
        </p:nvSpPr>
        <p:spPr>
          <a:xfrm>
            <a:off x="4010134" y="1661725"/>
            <a:ext cx="413207" cy="307777"/>
          </a:xfrm>
          <a:prstGeom prst="rect">
            <a:avLst/>
          </a:prstGeom>
          <a:noFill/>
        </p:spPr>
        <p:txBody>
          <a:bodyPr wrap="square" rtlCol="0">
            <a:spAutoFit/>
          </a:bodyPr>
          <a:lstStyle/>
          <a:p>
            <a:r>
              <a:rPr lang="es-ES" b="1" dirty="0">
                <a:solidFill>
                  <a:schemeClr val="bg1"/>
                </a:solidFill>
              </a:rPr>
              <a:t>V4</a:t>
            </a:r>
          </a:p>
        </p:txBody>
      </p:sp>
      <p:sp>
        <p:nvSpPr>
          <p:cNvPr id="51" name="CuadroTexto 50">
            <a:extLst>
              <a:ext uri="{FF2B5EF4-FFF2-40B4-BE49-F238E27FC236}">
                <a16:creationId xmlns:a16="http://schemas.microsoft.com/office/drawing/2014/main" id="{2168F9C8-292C-3D4A-B56D-56025CF9ECD7}"/>
              </a:ext>
            </a:extLst>
          </p:cNvPr>
          <p:cNvSpPr txBox="1"/>
          <p:nvPr/>
        </p:nvSpPr>
        <p:spPr>
          <a:xfrm>
            <a:off x="4890756" y="1654388"/>
            <a:ext cx="413207" cy="307777"/>
          </a:xfrm>
          <a:prstGeom prst="rect">
            <a:avLst/>
          </a:prstGeom>
          <a:noFill/>
        </p:spPr>
        <p:txBody>
          <a:bodyPr wrap="square" rtlCol="0">
            <a:spAutoFit/>
          </a:bodyPr>
          <a:lstStyle/>
          <a:p>
            <a:r>
              <a:rPr lang="es-ES" b="1" dirty="0">
                <a:solidFill>
                  <a:schemeClr val="bg1"/>
                </a:solidFill>
              </a:rPr>
              <a:t>V5</a:t>
            </a:r>
          </a:p>
        </p:txBody>
      </p:sp>
      <p:sp>
        <p:nvSpPr>
          <p:cNvPr id="52" name="CuadroTexto 51">
            <a:extLst>
              <a:ext uri="{FF2B5EF4-FFF2-40B4-BE49-F238E27FC236}">
                <a16:creationId xmlns:a16="http://schemas.microsoft.com/office/drawing/2014/main" id="{68455DE3-CF02-AD48-8E30-63FF31589B14}"/>
              </a:ext>
            </a:extLst>
          </p:cNvPr>
          <p:cNvSpPr txBox="1"/>
          <p:nvPr/>
        </p:nvSpPr>
        <p:spPr>
          <a:xfrm>
            <a:off x="5740571" y="1652963"/>
            <a:ext cx="413207" cy="307777"/>
          </a:xfrm>
          <a:prstGeom prst="rect">
            <a:avLst/>
          </a:prstGeom>
          <a:noFill/>
        </p:spPr>
        <p:txBody>
          <a:bodyPr wrap="square" rtlCol="0">
            <a:spAutoFit/>
          </a:bodyPr>
          <a:lstStyle/>
          <a:p>
            <a:r>
              <a:rPr lang="es-ES" b="1" dirty="0">
                <a:solidFill>
                  <a:schemeClr val="bg1"/>
                </a:solidFill>
              </a:rPr>
              <a:t>V6</a:t>
            </a:r>
          </a:p>
        </p:txBody>
      </p:sp>
      <p:sp>
        <p:nvSpPr>
          <p:cNvPr id="53" name="CuadroTexto 52">
            <a:extLst>
              <a:ext uri="{FF2B5EF4-FFF2-40B4-BE49-F238E27FC236}">
                <a16:creationId xmlns:a16="http://schemas.microsoft.com/office/drawing/2014/main" id="{EDE55701-772C-D746-8249-FB60D0108154}"/>
              </a:ext>
            </a:extLst>
          </p:cNvPr>
          <p:cNvSpPr txBox="1"/>
          <p:nvPr/>
        </p:nvSpPr>
        <p:spPr>
          <a:xfrm>
            <a:off x="6579214" y="1644527"/>
            <a:ext cx="413207" cy="307777"/>
          </a:xfrm>
          <a:prstGeom prst="rect">
            <a:avLst/>
          </a:prstGeom>
          <a:noFill/>
        </p:spPr>
        <p:txBody>
          <a:bodyPr wrap="square" rtlCol="0">
            <a:spAutoFit/>
          </a:bodyPr>
          <a:lstStyle/>
          <a:p>
            <a:r>
              <a:rPr lang="es-ES" b="1" dirty="0">
                <a:solidFill>
                  <a:schemeClr val="bg1"/>
                </a:solidFill>
              </a:rPr>
              <a:t>V7</a:t>
            </a:r>
          </a:p>
        </p:txBody>
      </p:sp>
      <p:sp>
        <p:nvSpPr>
          <p:cNvPr id="54" name="CuadroTexto 53">
            <a:extLst>
              <a:ext uri="{FF2B5EF4-FFF2-40B4-BE49-F238E27FC236}">
                <a16:creationId xmlns:a16="http://schemas.microsoft.com/office/drawing/2014/main" id="{478CC513-FCE7-C84D-A99E-71120422F843}"/>
              </a:ext>
            </a:extLst>
          </p:cNvPr>
          <p:cNvSpPr txBox="1"/>
          <p:nvPr/>
        </p:nvSpPr>
        <p:spPr>
          <a:xfrm>
            <a:off x="7414790" y="1656940"/>
            <a:ext cx="585000" cy="318213"/>
          </a:xfrm>
          <a:prstGeom prst="rect">
            <a:avLst/>
          </a:prstGeom>
          <a:noFill/>
        </p:spPr>
        <p:txBody>
          <a:bodyPr wrap="square" rtlCol="0">
            <a:spAutoFit/>
          </a:bodyPr>
          <a:lstStyle/>
          <a:p>
            <a:r>
              <a:rPr lang="es-ES" b="1" dirty="0">
                <a:solidFill>
                  <a:schemeClr val="bg1"/>
                </a:solidFill>
              </a:rPr>
              <a:t>BFC</a:t>
            </a:r>
          </a:p>
        </p:txBody>
      </p:sp>
    </p:spTree>
    <p:extLst>
      <p:ext uri="{BB962C8B-B14F-4D97-AF65-F5344CB8AC3E}">
        <p14:creationId xmlns:p14="http://schemas.microsoft.com/office/powerpoint/2010/main" val="2432652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0C4D1F-ED4B-E646-BE01-06F40FD6A240}"/>
              </a:ext>
            </a:extLst>
          </p:cNvPr>
          <p:cNvSpPr>
            <a:spLocks noGrp="1"/>
          </p:cNvSpPr>
          <p:nvPr>
            <p:ph type="title"/>
          </p:nvPr>
        </p:nvSpPr>
        <p:spPr/>
        <p:txBody>
          <a:bodyPr/>
          <a:lstStyle/>
          <a:p>
            <a:r>
              <a:rPr lang="es-ES" b="1" dirty="0" err="1"/>
              <a:t>The</a:t>
            </a:r>
            <a:r>
              <a:rPr lang="es-ES" b="1" dirty="0"/>
              <a:t> </a:t>
            </a:r>
            <a:r>
              <a:rPr lang="es-ES" b="1" dirty="0" err="1"/>
              <a:t>Empirical</a:t>
            </a:r>
            <a:r>
              <a:rPr lang="es-ES" b="1" dirty="0"/>
              <a:t> </a:t>
            </a:r>
            <a:r>
              <a:rPr lang="es-ES" b="1" dirty="0" err="1"/>
              <a:t>Model</a:t>
            </a:r>
            <a:endParaRPr lang="es-ES" b="1" dirty="0"/>
          </a:p>
        </p:txBody>
      </p:sp>
      <p:sp>
        <p:nvSpPr>
          <p:cNvPr id="5" name="Marcador de número de diapositiva 4">
            <a:extLst>
              <a:ext uri="{FF2B5EF4-FFF2-40B4-BE49-F238E27FC236}">
                <a16:creationId xmlns:a16="http://schemas.microsoft.com/office/drawing/2014/main" id="{8876D6BE-A344-C340-88ED-882BB741D4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28</a:t>
            </a:fld>
            <a:endParaRPr lang="es-ES"/>
          </a:p>
        </p:txBody>
      </p:sp>
      <p:pic>
        <p:nvPicPr>
          <p:cNvPr id="4" name="Imagen 3">
            <a:extLst>
              <a:ext uri="{FF2B5EF4-FFF2-40B4-BE49-F238E27FC236}">
                <a16:creationId xmlns:a16="http://schemas.microsoft.com/office/drawing/2014/main" id="{15965940-3661-BC4E-BF88-921553FB660B}"/>
              </a:ext>
            </a:extLst>
          </p:cNvPr>
          <p:cNvPicPr>
            <a:picLocks noChangeAspect="1"/>
          </p:cNvPicPr>
          <p:nvPr/>
        </p:nvPicPr>
        <p:blipFill>
          <a:blip r:embed="rId2"/>
          <a:stretch>
            <a:fillRect/>
          </a:stretch>
        </p:blipFill>
        <p:spPr>
          <a:xfrm>
            <a:off x="369232" y="1436254"/>
            <a:ext cx="8318332" cy="3192895"/>
          </a:xfrm>
          <a:prstGeom prst="roundRect">
            <a:avLst>
              <a:gd name="adj" fmla="val 9955"/>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5793548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cxnSp>
        <p:nvCxnSpPr>
          <p:cNvPr id="412" name="Google Shape;412;p37"/>
          <p:cNvCxnSpPr/>
          <p:nvPr/>
        </p:nvCxnSpPr>
        <p:spPr>
          <a:xfrm rot="10800000" flipH="1">
            <a:off x="1014168" y="3716409"/>
            <a:ext cx="7063800" cy="32400"/>
          </a:xfrm>
          <a:prstGeom prst="straightConnector1">
            <a:avLst/>
          </a:prstGeom>
          <a:noFill/>
          <a:ln w="38100" cap="flat" cmpd="sng">
            <a:solidFill>
              <a:schemeClr val="dk2"/>
            </a:solidFill>
            <a:prstDash val="solid"/>
            <a:round/>
            <a:headEnd type="none" w="med" len="med"/>
            <a:tailEnd type="none" w="med" len="med"/>
          </a:ln>
        </p:spPr>
      </p:cxnSp>
      <p:pic>
        <p:nvPicPr>
          <p:cNvPr id="393" name="Google Shape;393;p37"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94" name="Google Shape;39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Test Signaling a Bug (TSB) and the BIS</a:t>
            </a:r>
            <a:endParaRPr dirty="0"/>
          </a:p>
        </p:txBody>
      </p:sp>
      <p:sp>
        <p:nvSpPr>
          <p:cNvPr id="395" name="Google Shape;395;p37"/>
          <p:cNvSpPr/>
          <p:nvPr/>
        </p:nvSpPr>
        <p:spPr>
          <a:xfrm>
            <a:off x="1284510"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7"/>
          <p:cNvSpPr/>
          <p:nvPr/>
        </p:nvSpPr>
        <p:spPr>
          <a:xfrm>
            <a:off x="2154335"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7"/>
          <p:cNvSpPr/>
          <p:nvPr/>
        </p:nvSpPr>
        <p:spPr>
          <a:xfrm>
            <a:off x="3024148"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a:off x="3893985"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7"/>
          <p:cNvSpPr/>
          <p:nvPr/>
        </p:nvSpPr>
        <p:spPr>
          <a:xfrm>
            <a:off x="4763798"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7"/>
          <p:cNvSpPr/>
          <p:nvPr/>
        </p:nvSpPr>
        <p:spPr>
          <a:xfrm>
            <a:off x="5621998"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6455273"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7288560"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txBox="1"/>
          <p:nvPr/>
        </p:nvSpPr>
        <p:spPr>
          <a:xfrm>
            <a:off x="7324921" y="4127586"/>
            <a:ext cx="628500" cy="3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FFFFFF"/>
                </a:solidFill>
              </a:rPr>
              <a:t>BFS</a:t>
            </a:r>
            <a:endParaRPr b="1" dirty="0">
              <a:solidFill>
                <a:srgbClr val="FFFFFF"/>
              </a:solidFill>
            </a:endParaRPr>
          </a:p>
        </p:txBody>
      </p:sp>
      <p:sp>
        <p:nvSpPr>
          <p:cNvPr id="404" name="Google Shape;404;p37"/>
          <p:cNvSpPr txBox="1"/>
          <p:nvPr/>
        </p:nvSpPr>
        <p:spPr>
          <a:xfrm>
            <a:off x="3912507" y="4106745"/>
            <a:ext cx="628500" cy="3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FFFFFF"/>
                </a:solidFill>
              </a:rPr>
              <a:t>BIS</a:t>
            </a:r>
            <a:endParaRPr b="1" dirty="0">
              <a:solidFill>
                <a:srgbClr val="FFFFFF"/>
              </a:solidFill>
            </a:endParaRPr>
          </a:p>
        </p:txBody>
      </p:sp>
      <p:cxnSp>
        <p:nvCxnSpPr>
          <p:cNvPr id="410" name="Google Shape;410;p37"/>
          <p:cNvCxnSpPr>
            <a:cxnSpLocks/>
          </p:cNvCxnSpPr>
          <p:nvPr/>
        </p:nvCxnSpPr>
        <p:spPr>
          <a:xfrm>
            <a:off x="3970635" y="2099855"/>
            <a:ext cx="914400" cy="0"/>
          </a:xfrm>
          <a:prstGeom prst="straightConnector1">
            <a:avLst/>
          </a:prstGeom>
          <a:noFill/>
          <a:ln w="38100" cap="flat" cmpd="sng">
            <a:solidFill>
              <a:schemeClr val="dk2"/>
            </a:solidFill>
            <a:prstDash val="solid"/>
            <a:round/>
            <a:headEnd type="none" w="med" len="med"/>
            <a:tailEnd type="triangle" w="med" len="med"/>
          </a:ln>
        </p:spPr>
      </p:cxnSp>
      <p:sp>
        <p:nvSpPr>
          <p:cNvPr id="411" name="Google Shape;411;p37"/>
          <p:cNvSpPr/>
          <p:nvPr/>
        </p:nvSpPr>
        <p:spPr>
          <a:xfrm>
            <a:off x="1284509" y="1534279"/>
            <a:ext cx="2609475" cy="1112387"/>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CuadroTexto 3">
            <a:extLst>
              <a:ext uri="{FF2B5EF4-FFF2-40B4-BE49-F238E27FC236}">
                <a16:creationId xmlns:a16="http://schemas.microsoft.com/office/drawing/2014/main" id="{52C054DC-AF2A-BA4C-BD4A-3057B78B2D1E}"/>
              </a:ext>
            </a:extLst>
          </p:cNvPr>
          <p:cNvSpPr txBox="1"/>
          <p:nvPr/>
        </p:nvSpPr>
        <p:spPr>
          <a:xfrm>
            <a:off x="1387284" y="2309401"/>
            <a:ext cx="584538" cy="307777"/>
          </a:xfrm>
          <a:prstGeom prst="rect">
            <a:avLst/>
          </a:prstGeom>
          <a:noFill/>
        </p:spPr>
        <p:txBody>
          <a:bodyPr wrap="square" rtlCol="0">
            <a:spAutoFit/>
          </a:bodyPr>
          <a:lstStyle/>
          <a:p>
            <a:r>
              <a:rPr lang="es-ES" b="1" dirty="0">
                <a:solidFill>
                  <a:schemeClr val="tx1"/>
                </a:solidFill>
              </a:rPr>
              <a:t>VCS</a:t>
            </a:r>
          </a:p>
        </p:txBody>
      </p:sp>
      <p:sp>
        <p:nvSpPr>
          <p:cNvPr id="27" name="CuadroTexto 26">
            <a:extLst>
              <a:ext uri="{FF2B5EF4-FFF2-40B4-BE49-F238E27FC236}">
                <a16:creationId xmlns:a16="http://schemas.microsoft.com/office/drawing/2014/main" id="{017130F5-49B6-0D4C-8AEF-B8FF55395908}"/>
              </a:ext>
            </a:extLst>
          </p:cNvPr>
          <p:cNvSpPr txBox="1"/>
          <p:nvPr/>
        </p:nvSpPr>
        <p:spPr>
          <a:xfrm>
            <a:off x="2301684" y="2338890"/>
            <a:ext cx="584538" cy="307777"/>
          </a:xfrm>
          <a:prstGeom prst="rect">
            <a:avLst/>
          </a:prstGeom>
          <a:noFill/>
        </p:spPr>
        <p:txBody>
          <a:bodyPr wrap="square" rtlCol="0">
            <a:spAutoFit/>
          </a:bodyPr>
          <a:lstStyle/>
          <a:p>
            <a:r>
              <a:rPr lang="es-ES" b="1" dirty="0">
                <a:solidFill>
                  <a:schemeClr val="tx1"/>
                </a:solidFill>
              </a:rPr>
              <a:t>ITS</a:t>
            </a:r>
          </a:p>
        </p:txBody>
      </p:sp>
      <p:sp>
        <p:nvSpPr>
          <p:cNvPr id="28" name="CuadroTexto 27">
            <a:extLst>
              <a:ext uri="{FF2B5EF4-FFF2-40B4-BE49-F238E27FC236}">
                <a16:creationId xmlns:a16="http://schemas.microsoft.com/office/drawing/2014/main" id="{89685F66-B2E7-3A46-A7FE-6159067B9999}"/>
              </a:ext>
            </a:extLst>
          </p:cNvPr>
          <p:cNvSpPr txBox="1"/>
          <p:nvPr/>
        </p:nvSpPr>
        <p:spPr>
          <a:xfrm>
            <a:off x="3122772" y="2350428"/>
            <a:ext cx="584538" cy="307777"/>
          </a:xfrm>
          <a:prstGeom prst="rect">
            <a:avLst/>
          </a:prstGeom>
          <a:noFill/>
        </p:spPr>
        <p:txBody>
          <a:bodyPr wrap="square" rtlCol="0">
            <a:spAutoFit/>
          </a:bodyPr>
          <a:lstStyle/>
          <a:p>
            <a:r>
              <a:rPr lang="es-ES" b="1" dirty="0">
                <a:solidFill>
                  <a:schemeClr val="tx1"/>
                </a:solidFill>
              </a:rPr>
              <a:t>CRS</a:t>
            </a:r>
          </a:p>
        </p:txBody>
      </p:sp>
      <p:pic>
        <p:nvPicPr>
          <p:cNvPr id="6" name="Gráfico 5" descr="Marca de verificación">
            <a:extLst>
              <a:ext uri="{FF2B5EF4-FFF2-40B4-BE49-F238E27FC236}">
                <a16:creationId xmlns:a16="http://schemas.microsoft.com/office/drawing/2014/main" id="{C7C7781D-2F48-8944-A912-A1BB095139C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8918" y="3023597"/>
            <a:ext cx="420507" cy="420507"/>
          </a:xfrm>
          <a:prstGeom prst="rect">
            <a:avLst/>
          </a:prstGeom>
        </p:spPr>
      </p:pic>
      <p:pic>
        <p:nvPicPr>
          <p:cNvPr id="8" name="Gráfico 7" descr="Cerrar">
            <a:extLst>
              <a:ext uri="{FF2B5EF4-FFF2-40B4-BE49-F238E27FC236}">
                <a16:creationId xmlns:a16="http://schemas.microsoft.com/office/drawing/2014/main" id="{6D9CD5F6-825B-F147-9FF6-0C2E76B57CB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84475" y="3030544"/>
            <a:ext cx="420507" cy="420507"/>
          </a:xfrm>
          <a:prstGeom prst="rect">
            <a:avLst/>
          </a:prstGeom>
        </p:spPr>
      </p:pic>
      <p:pic>
        <p:nvPicPr>
          <p:cNvPr id="10" name="Gráfico 9" descr="Base de datos">
            <a:extLst>
              <a:ext uri="{FF2B5EF4-FFF2-40B4-BE49-F238E27FC236}">
                <a16:creationId xmlns:a16="http://schemas.microsoft.com/office/drawing/2014/main" id="{251AA97C-FA40-0B46-B16B-73EB89448A6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222353" y="1509056"/>
            <a:ext cx="914400" cy="914400"/>
          </a:xfrm>
          <a:prstGeom prst="rect">
            <a:avLst/>
          </a:prstGeom>
        </p:spPr>
      </p:pic>
      <p:pic>
        <p:nvPicPr>
          <p:cNvPr id="12" name="Gráfico 11" descr="Lista de comprobación">
            <a:extLst>
              <a:ext uri="{FF2B5EF4-FFF2-40B4-BE49-F238E27FC236}">
                <a16:creationId xmlns:a16="http://schemas.microsoft.com/office/drawing/2014/main" id="{C5F07E5E-6FD0-EC43-A72B-D8F42762FFD5}"/>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800151" y="1633272"/>
            <a:ext cx="914400" cy="914400"/>
          </a:xfrm>
          <a:prstGeom prst="rect">
            <a:avLst/>
          </a:prstGeom>
        </p:spPr>
      </p:pic>
      <p:pic>
        <p:nvPicPr>
          <p:cNvPr id="39" name="Gráfico 38" descr="Base de datos">
            <a:extLst>
              <a:ext uri="{FF2B5EF4-FFF2-40B4-BE49-F238E27FC236}">
                <a16:creationId xmlns:a16="http://schemas.microsoft.com/office/drawing/2014/main" id="{570877C2-2975-AD40-BF47-4FC9211EAC2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113813" y="1515899"/>
            <a:ext cx="914400" cy="914400"/>
          </a:xfrm>
          <a:prstGeom prst="rect">
            <a:avLst/>
          </a:prstGeom>
        </p:spPr>
      </p:pic>
      <p:pic>
        <p:nvPicPr>
          <p:cNvPr id="40" name="Gráfico 39" descr="Base de datos">
            <a:extLst>
              <a:ext uri="{FF2B5EF4-FFF2-40B4-BE49-F238E27FC236}">
                <a16:creationId xmlns:a16="http://schemas.microsoft.com/office/drawing/2014/main" id="{3BD0743D-4F97-0E43-8B22-CE3E2155639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965854" y="1534280"/>
            <a:ext cx="914400" cy="914400"/>
          </a:xfrm>
          <a:prstGeom prst="rect">
            <a:avLst/>
          </a:prstGeom>
        </p:spPr>
      </p:pic>
      <p:pic>
        <p:nvPicPr>
          <p:cNvPr id="42" name="Gráfico 41" descr="Marca de verificación">
            <a:extLst>
              <a:ext uri="{FF2B5EF4-FFF2-40B4-BE49-F238E27FC236}">
                <a16:creationId xmlns:a16="http://schemas.microsoft.com/office/drawing/2014/main" id="{203F113E-BD51-884D-8BC0-B695D67E5E1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32434" y="3011982"/>
            <a:ext cx="420507" cy="420507"/>
          </a:xfrm>
          <a:prstGeom prst="rect">
            <a:avLst/>
          </a:prstGeom>
        </p:spPr>
      </p:pic>
      <p:pic>
        <p:nvPicPr>
          <p:cNvPr id="43" name="Gráfico 42" descr="Marca de verificación">
            <a:extLst>
              <a:ext uri="{FF2B5EF4-FFF2-40B4-BE49-F238E27FC236}">
                <a16:creationId xmlns:a16="http://schemas.microsoft.com/office/drawing/2014/main" id="{9CDA0E7A-BF71-AB44-AE31-4A1A9F43A14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316443" y="3023597"/>
            <a:ext cx="420507" cy="420507"/>
          </a:xfrm>
          <a:prstGeom prst="rect">
            <a:avLst/>
          </a:prstGeom>
        </p:spPr>
      </p:pic>
      <p:pic>
        <p:nvPicPr>
          <p:cNvPr id="44" name="Gráfico 43" descr="Marca de verificación">
            <a:extLst>
              <a:ext uri="{FF2B5EF4-FFF2-40B4-BE49-F238E27FC236}">
                <a16:creationId xmlns:a16="http://schemas.microsoft.com/office/drawing/2014/main" id="{5942A5F1-EE42-B045-8E58-9F8B39D0727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449003" y="3002756"/>
            <a:ext cx="420507" cy="420507"/>
          </a:xfrm>
          <a:prstGeom prst="rect">
            <a:avLst/>
          </a:prstGeom>
        </p:spPr>
      </p:pic>
      <p:pic>
        <p:nvPicPr>
          <p:cNvPr id="45" name="Gráfico 44" descr="Cerrar">
            <a:extLst>
              <a:ext uri="{FF2B5EF4-FFF2-40B4-BE49-F238E27FC236}">
                <a16:creationId xmlns:a16="http://schemas.microsoft.com/office/drawing/2014/main" id="{67140BF2-B195-FB49-A112-5E025B434CC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837471" y="3036168"/>
            <a:ext cx="420507" cy="420507"/>
          </a:xfrm>
          <a:prstGeom prst="rect">
            <a:avLst/>
          </a:prstGeom>
        </p:spPr>
      </p:pic>
      <p:pic>
        <p:nvPicPr>
          <p:cNvPr id="46" name="Gráfico 45" descr="Cerrar">
            <a:extLst>
              <a:ext uri="{FF2B5EF4-FFF2-40B4-BE49-F238E27FC236}">
                <a16:creationId xmlns:a16="http://schemas.microsoft.com/office/drawing/2014/main" id="{5D9F8513-CD9A-4147-BE82-BF735CD71D5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03128" y="3040256"/>
            <a:ext cx="420507" cy="420507"/>
          </a:xfrm>
          <a:prstGeom prst="rect">
            <a:avLst/>
          </a:prstGeom>
        </p:spPr>
      </p:pic>
      <p:pic>
        <p:nvPicPr>
          <p:cNvPr id="47" name="Gráfico 46" descr="Cerrar">
            <a:extLst>
              <a:ext uri="{FF2B5EF4-FFF2-40B4-BE49-F238E27FC236}">
                <a16:creationId xmlns:a16="http://schemas.microsoft.com/office/drawing/2014/main" id="{CAF1F4BE-566B-DD4A-BE52-16890591169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56124" y="3023596"/>
            <a:ext cx="420507" cy="420507"/>
          </a:xfrm>
          <a:prstGeom prst="rect">
            <a:avLst/>
          </a:prstGeom>
        </p:spPr>
      </p:pic>
      <p:sp>
        <p:nvSpPr>
          <p:cNvPr id="18" name="Marcador de número de diapositiva 17">
            <a:extLst>
              <a:ext uri="{FF2B5EF4-FFF2-40B4-BE49-F238E27FC236}">
                <a16:creationId xmlns:a16="http://schemas.microsoft.com/office/drawing/2014/main" id="{6D660BE7-BC0F-E64B-8352-0084B8B8E08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29</a:t>
            </a:fld>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0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 grpId="0"/>
      <p:bldP spid="404" grpId="0"/>
      <p:bldP spid="4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Overview</a:t>
            </a:r>
            <a:endParaRPr b="1"/>
          </a:p>
        </p:txBody>
      </p:sp>
      <p:sp>
        <p:nvSpPr>
          <p:cNvPr id="70" name="Google Shape;70;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527050" lvl="0" indent="-457200" algn="l" rtl="0">
              <a:lnSpc>
                <a:spcPct val="150000"/>
              </a:lnSpc>
              <a:spcBef>
                <a:spcPts val="0"/>
              </a:spcBef>
              <a:spcAft>
                <a:spcPts val="0"/>
              </a:spcAft>
              <a:buSzPts val="2500"/>
              <a:buFont typeface="+mj-lt"/>
              <a:buAutoNum type="arabicPeriod"/>
            </a:pPr>
            <a:r>
              <a:rPr lang="en" sz="2500" b="1" dirty="0">
                <a:solidFill>
                  <a:schemeClr val="tx1"/>
                </a:solidFill>
                <a:latin typeface="Arial Nova" panose="020B0504020202020204" pitchFamily="34" charset="0"/>
                <a:cs typeface="Arial" panose="020B0604020202020204" pitchFamily="34" charset="0"/>
              </a:rPr>
              <a:t>Background</a:t>
            </a:r>
            <a:endParaRPr sz="2500" b="1" dirty="0">
              <a:solidFill>
                <a:schemeClr val="tx1"/>
              </a:solidFill>
              <a:latin typeface="Arial Nova" panose="020B0504020202020204" pitchFamily="34" charset="0"/>
              <a:cs typeface="Arial" panose="020B0604020202020204" pitchFamily="34" charset="0"/>
            </a:endParaRPr>
          </a:p>
          <a:p>
            <a:pPr lvl="0" indent="-387350">
              <a:lnSpc>
                <a:spcPct val="150000"/>
              </a:lnSpc>
              <a:buSzPts val="2500"/>
              <a:buAutoNum type="arabicPeriod"/>
            </a:pPr>
            <a:r>
              <a:rPr lang="es-ES" sz="2500" dirty="0" err="1">
                <a:latin typeface="Arial Nova" panose="020B0504020202020204" pitchFamily="34" charset="0"/>
              </a:rPr>
              <a:t>Systematic</a:t>
            </a:r>
            <a:r>
              <a:rPr lang="es-ES" sz="2500" dirty="0">
                <a:latin typeface="Arial Nova" panose="020B0504020202020204" pitchFamily="34" charset="0"/>
              </a:rPr>
              <a:t> </a:t>
            </a:r>
            <a:r>
              <a:rPr lang="es-ES" sz="2500" dirty="0" err="1">
                <a:latin typeface="Arial Nova" panose="020B0504020202020204" pitchFamily="34" charset="0"/>
              </a:rPr>
              <a:t>Literature</a:t>
            </a:r>
            <a:r>
              <a:rPr lang="es-ES" sz="2500" dirty="0">
                <a:latin typeface="Arial Nova" panose="020B0504020202020204" pitchFamily="34" charset="0"/>
              </a:rPr>
              <a:t> </a:t>
            </a:r>
            <a:r>
              <a:rPr lang="es-ES" sz="2500" dirty="0" err="1">
                <a:latin typeface="Arial Nova" panose="020B0504020202020204" pitchFamily="34" charset="0"/>
              </a:rPr>
              <a:t>Review</a:t>
            </a:r>
            <a:endParaRPr lang="es-ES" sz="2500" dirty="0">
              <a:latin typeface="Arial Nova" panose="020B0504020202020204" pitchFamily="34" charset="0"/>
            </a:endParaRPr>
          </a:p>
          <a:p>
            <a:pPr lvl="0" indent="-387350">
              <a:lnSpc>
                <a:spcPct val="150000"/>
              </a:lnSpc>
              <a:buSzPts val="2500"/>
              <a:buAutoNum type="arabicPeriod"/>
            </a:pPr>
            <a:r>
              <a:rPr lang="es-ES" sz="2500" dirty="0" err="1">
                <a:latin typeface="Arial Nova" panose="020B0504020202020204" pitchFamily="34" charset="0"/>
              </a:rPr>
              <a:t>Model</a:t>
            </a:r>
            <a:r>
              <a:rPr lang="es-ES" sz="2500" dirty="0">
                <a:latin typeface="Arial Nova" panose="020B0504020202020204" pitchFamily="34" charset="0"/>
              </a:rPr>
              <a:t> to </a:t>
            </a:r>
            <a:r>
              <a:rPr lang="es-ES" sz="2500" dirty="0" err="1">
                <a:latin typeface="Arial Nova" panose="020B0504020202020204" pitchFamily="34" charset="0"/>
              </a:rPr>
              <a:t>Identify</a:t>
            </a:r>
            <a:r>
              <a:rPr lang="es-ES" sz="2500" dirty="0">
                <a:latin typeface="Arial Nova" panose="020B0504020202020204" pitchFamily="34" charset="0"/>
              </a:rPr>
              <a:t> </a:t>
            </a:r>
            <a:r>
              <a:rPr lang="es-ES" sz="2500" dirty="0" err="1">
                <a:latin typeface="Arial Nova" panose="020B0504020202020204" pitchFamily="34" charset="0"/>
              </a:rPr>
              <a:t>Changes</a:t>
            </a:r>
            <a:r>
              <a:rPr lang="es-ES" sz="2500" dirty="0">
                <a:latin typeface="Arial Nova" panose="020B0504020202020204" pitchFamily="34" charset="0"/>
              </a:rPr>
              <a:t> </a:t>
            </a:r>
            <a:r>
              <a:rPr lang="es-ES" sz="2500" dirty="0" err="1">
                <a:latin typeface="Arial Nova" panose="020B0504020202020204" pitchFamily="34" charset="0"/>
              </a:rPr>
              <a:t>that</a:t>
            </a:r>
            <a:r>
              <a:rPr lang="es-ES" sz="2500" dirty="0">
                <a:latin typeface="Arial Nova" panose="020B0504020202020204" pitchFamily="34" charset="0"/>
              </a:rPr>
              <a:t> </a:t>
            </a:r>
            <a:r>
              <a:rPr lang="es-ES" sz="2500" dirty="0" err="1">
                <a:latin typeface="Arial Nova" panose="020B0504020202020204" pitchFamily="34" charset="0"/>
              </a:rPr>
              <a:t>Introduced</a:t>
            </a:r>
            <a:r>
              <a:rPr lang="es-ES" sz="2500" dirty="0">
                <a:latin typeface="Arial Nova" panose="020B0504020202020204" pitchFamily="34" charset="0"/>
              </a:rPr>
              <a:t> Bugs</a:t>
            </a:r>
          </a:p>
          <a:p>
            <a:pPr lvl="0" indent="-387350">
              <a:lnSpc>
                <a:spcPct val="150000"/>
              </a:lnSpc>
              <a:buSzPts val="2500"/>
              <a:buAutoNum type="arabicPeriod"/>
            </a:pPr>
            <a:r>
              <a:rPr lang="es-ES" sz="2500" dirty="0" err="1">
                <a:latin typeface="Arial Nova" panose="020B0504020202020204" pitchFamily="34" charset="0"/>
              </a:rPr>
              <a:t>Empirical</a:t>
            </a:r>
            <a:r>
              <a:rPr lang="es-ES" sz="2500" dirty="0">
                <a:latin typeface="Arial Nova" panose="020B0504020202020204" pitchFamily="34" charset="0"/>
              </a:rPr>
              <a:t> </a:t>
            </a:r>
            <a:r>
              <a:rPr lang="es-ES" sz="2500" dirty="0" err="1">
                <a:latin typeface="Arial Nova" panose="020B0504020202020204" pitchFamily="34" charset="0"/>
              </a:rPr>
              <a:t>Evaluation</a:t>
            </a:r>
            <a:r>
              <a:rPr lang="es-ES" sz="2500" dirty="0">
                <a:latin typeface="Arial Nova" panose="020B0504020202020204" pitchFamily="34" charset="0"/>
              </a:rPr>
              <a:t> of </a:t>
            </a:r>
            <a:r>
              <a:rPr lang="es-ES" sz="2500" dirty="0" err="1">
                <a:latin typeface="Arial Nova" panose="020B0504020202020204" pitchFamily="34" charset="0"/>
              </a:rPr>
              <a:t>the</a:t>
            </a:r>
            <a:r>
              <a:rPr lang="es-ES" sz="2500" dirty="0">
                <a:latin typeface="Arial Nova" panose="020B0504020202020204" pitchFamily="34" charset="0"/>
              </a:rPr>
              <a:t> </a:t>
            </a:r>
            <a:r>
              <a:rPr lang="es-ES" sz="2500" dirty="0" err="1">
                <a:latin typeface="Arial Nova" panose="020B0504020202020204" pitchFamily="34" charset="0"/>
              </a:rPr>
              <a:t>Model</a:t>
            </a:r>
            <a:endParaRPr lang="es-ES" sz="2500" dirty="0">
              <a:latin typeface="Arial Nova" panose="020B0504020202020204" pitchFamily="34" charset="0"/>
            </a:endParaRPr>
          </a:p>
          <a:p>
            <a:pPr lvl="0" indent="-387350">
              <a:lnSpc>
                <a:spcPct val="150000"/>
              </a:lnSpc>
              <a:buSzPts val="2500"/>
              <a:buAutoNum type="arabicPeriod"/>
            </a:pPr>
            <a:r>
              <a:rPr lang="es-ES" sz="2500" dirty="0" err="1">
                <a:latin typeface="Arial Nova" panose="020B0504020202020204" pitchFamily="34" charset="0"/>
              </a:rPr>
              <a:t>Findings</a:t>
            </a:r>
            <a:endParaRPr lang="es-ES" sz="2500" dirty="0">
              <a:latin typeface="Arial Nova" panose="020B0504020202020204" pitchFamily="34" charset="0"/>
            </a:endParaRPr>
          </a:p>
          <a:p>
            <a:pPr lvl="0" indent="-387350">
              <a:lnSpc>
                <a:spcPct val="150000"/>
              </a:lnSpc>
              <a:buSzPts val="2500"/>
              <a:buAutoNum type="arabicPeriod"/>
            </a:pPr>
            <a:r>
              <a:rPr lang="es-ES" sz="2500" dirty="0" err="1">
                <a:latin typeface="Arial Nova" panose="020B0504020202020204" pitchFamily="34" charset="0"/>
              </a:rPr>
              <a:t>Implications</a:t>
            </a:r>
            <a:r>
              <a:rPr lang="es-ES" sz="2500" dirty="0">
                <a:latin typeface="Arial Nova" panose="020B0504020202020204" pitchFamily="34" charset="0"/>
              </a:rPr>
              <a:t> and </a:t>
            </a:r>
            <a:r>
              <a:rPr lang="es-ES" sz="2500" dirty="0" err="1">
                <a:latin typeface="Arial Nova" panose="020B0504020202020204" pitchFamily="34" charset="0"/>
              </a:rPr>
              <a:t>Recommendations</a:t>
            </a:r>
            <a:endParaRPr sz="2500" dirty="0"/>
          </a:p>
        </p:txBody>
      </p:sp>
      <p:pic>
        <p:nvPicPr>
          <p:cNvPr id="71" name="Google Shape;71;p14"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DB10B882-68B6-D843-8A00-0C461F8A086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a:t>
            </a:fld>
            <a:endParaRPr lang="es-ES"/>
          </a:p>
        </p:txBody>
      </p:sp>
    </p:spTree>
    <p:extLst>
      <p:ext uri="{BB962C8B-B14F-4D97-AF65-F5344CB8AC3E}">
        <p14:creationId xmlns:p14="http://schemas.microsoft.com/office/powerpoint/2010/main" val="37164671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cxnSp>
        <p:nvCxnSpPr>
          <p:cNvPr id="412" name="Google Shape;412;p37"/>
          <p:cNvCxnSpPr/>
          <p:nvPr/>
        </p:nvCxnSpPr>
        <p:spPr>
          <a:xfrm rot="10800000" flipH="1">
            <a:off x="1014168" y="3716409"/>
            <a:ext cx="7063800" cy="32400"/>
          </a:xfrm>
          <a:prstGeom prst="straightConnector1">
            <a:avLst/>
          </a:prstGeom>
          <a:noFill/>
          <a:ln w="38100" cap="flat" cmpd="sng">
            <a:solidFill>
              <a:schemeClr val="dk2"/>
            </a:solidFill>
            <a:prstDash val="solid"/>
            <a:round/>
            <a:headEnd type="none" w="med" len="med"/>
            <a:tailEnd type="none" w="med" len="med"/>
          </a:ln>
        </p:spPr>
      </p:cxnSp>
      <p:pic>
        <p:nvPicPr>
          <p:cNvPr id="393" name="Google Shape;393;p37"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94" name="Google Shape;39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Test Signaling a Bug not runnable</a:t>
            </a:r>
            <a:endParaRPr dirty="0"/>
          </a:p>
        </p:txBody>
      </p:sp>
      <p:sp>
        <p:nvSpPr>
          <p:cNvPr id="395" name="Google Shape;395;p37"/>
          <p:cNvSpPr/>
          <p:nvPr/>
        </p:nvSpPr>
        <p:spPr>
          <a:xfrm>
            <a:off x="1284510"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7"/>
          <p:cNvSpPr/>
          <p:nvPr/>
        </p:nvSpPr>
        <p:spPr>
          <a:xfrm>
            <a:off x="2154335"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7"/>
          <p:cNvSpPr/>
          <p:nvPr/>
        </p:nvSpPr>
        <p:spPr>
          <a:xfrm>
            <a:off x="3024148"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a:off x="3893985"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7"/>
          <p:cNvSpPr/>
          <p:nvPr/>
        </p:nvSpPr>
        <p:spPr>
          <a:xfrm>
            <a:off x="4763798"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7"/>
          <p:cNvSpPr/>
          <p:nvPr/>
        </p:nvSpPr>
        <p:spPr>
          <a:xfrm>
            <a:off x="5621998"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6455273"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7288560"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txBox="1"/>
          <p:nvPr/>
        </p:nvSpPr>
        <p:spPr>
          <a:xfrm>
            <a:off x="7324921" y="4127586"/>
            <a:ext cx="628500" cy="3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FFFFFF"/>
                </a:solidFill>
              </a:rPr>
              <a:t>BFS</a:t>
            </a:r>
            <a:endParaRPr b="1" dirty="0">
              <a:solidFill>
                <a:srgbClr val="FFFFFF"/>
              </a:solidFill>
            </a:endParaRPr>
          </a:p>
        </p:txBody>
      </p:sp>
      <p:sp>
        <p:nvSpPr>
          <p:cNvPr id="404" name="Google Shape;404;p37"/>
          <p:cNvSpPr txBox="1"/>
          <p:nvPr/>
        </p:nvSpPr>
        <p:spPr>
          <a:xfrm>
            <a:off x="3912507" y="4106745"/>
            <a:ext cx="628500" cy="3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FFFFFF"/>
                </a:solidFill>
              </a:rPr>
              <a:t>BIS</a:t>
            </a:r>
            <a:endParaRPr b="1" dirty="0">
              <a:solidFill>
                <a:srgbClr val="FFFFFF"/>
              </a:solidFill>
            </a:endParaRPr>
          </a:p>
        </p:txBody>
      </p:sp>
      <p:pic>
        <p:nvPicPr>
          <p:cNvPr id="6" name="Gráfico 5" descr="Marca de verificación">
            <a:extLst>
              <a:ext uri="{FF2B5EF4-FFF2-40B4-BE49-F238E27FC236}">
                <a16:creationId xmlns:a16="http://schemas.microsoft.com/office/drawing/2014/main" id="{C7C7781D-2F48-8944-A912-A1BB095139C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8918" y="3023597"/>
            <a:ext cx="420507" cy="420507"/>
          </a:xfrm>
          <a:prstGeom prst="rect">
            <a:avLst/>
          </a:prstGeom>
        </p:spPr>
      </p:pic>
      <p:pic>
        <p:nvPicPr>
          <p:cNvPr id="8" name="Gráfico 7" descr="Cerrar">
            <a:extLst>
              <a:ext uri="{FF2B5EF4-FFF2-40B4-BE49-F238E27FC236}">
                <a16:creationId xmlns:a16="http://schemas.microsoft.com/office/drawing/2014/main" id="{6D9CD5F6-825B-F147-9FF6-0C2E76B57CB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84475" y="3030544"/>
            <a:ext cx="420507" cy="420507"/>
          </a:xfrm>
          <a:prstGeom prst="rect">
            <a:avLst/>
          </a:prstGeom>
        </p:spPr>
      </p:pic>
      <p:pic>
        <p:nvPicPr>
          <p:cNvPr id="45" name="Gráfico 44" descr="Cerrar">
            <a:extLst>
              <a:ext uri="{FF2B5EF4-FFF2-40B4-BE49-F238E27FC236}">
                <a16:creationId xmlns:a16="http://schemas.microsoft.com/office/drawing/2014/main" id="{67140BF2-B195-FB49-A112-5E025B434CC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837471" y="3036168"/>
            <a:ext cx="420507" cy="420507"/>
          </a:xfrm>
          <a:prstGeom prst="rect">
            <a:avLst/>
          </a:prstGeom>
        </p:spPr>
      </p:pic>
      <p:pic>
        <p:nvPicPr>
          <p:cNvPr id="46" name="Gráfico 45" descr="Cerrar">
            <a:extLst>
              <a:ext uri="{FF2B5EF4-FFF2-40B4-BE49-F238E27FC236}">
                <a16:creationId xmlns:a16="http://schemas.microsoft.com/office/drawing/2014/main" id="{5D9F8513-CD9A-4147-BE82-BF735CD71D5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03128" y="3040256"/>
            <a:ext cx="420507" cy="420507"/>
          </a:xfrm>
          <a:prstGeom prst="rect">
            <a:avLst/>
          </a:prstGeom>
        </p:spPr>
      </p:pic>
      <p:pic>
        <p:nvPicPr>
          <p:cNvPr id="47" name="Gráfico 46" descr="Cerrar">
            <a:extLst>
              <a:ext uri="{FF2B5EF4-FFF2-40B4-BE49-F238E27FC236}">
                <a16:creationId xmlns:a16="http://schemas.microsoft.com/office/drawing/2014/main" id="{CAF1F4BE-566B-DD4A-BE52-16890591169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56124" y="3023596"/>
            <a:ext cx="420507" cy="420507"/>
          </a:xfrm>
          <a:prstGeom prst="rect">
            <a:avLst/>
          </a:prstGeom>
        </p:spPr>
      </p:pic>
      <p:sp>
        <p:nvSpPr>
          <p:cNvPr id="3" name="Marcador de número de diapositiva 2">
            <a:extLst>
              <a:ext uri="{FF2B5EF4-FFF2-40B4-BE49-F238E27FC236}">
                <a16:creationId xmlns:a16="http://schemas.microsoft.com/office/drawing/2014/main" id="{D16DBFC6-A43F-D944-94B0-7635423C58B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30</a:t>
            </a:fld>
            <a:endParaRPr lang="es-ES"/>
          </a:p>
        </p:txBody>
      </p:sp>
      <p:cxnSp>
        <p:nvCxnSpPr>
          <p:cNvPr id="37" name="Google Shape;410;p37">
            <a:extLst>
              <a:ext uri="{FF2B5EF4-FFF2-40B4-BE49-F238E27FC236}">
                <a16:creationId xmlns:a16="http://schemas.microsoft.com/office/drawing/2014/main" id="{455D4683-9D5F-C14E-B97A-8181F2EAE741}"/>
              </a:ext>
            </a:extLst>
          </p:cNvPr>
          <p:cNvCxnSpPr>
            <a:cxnSpLocks/>
          </p:cNvCxnSpPr>
          <p:nvPr/>
        </p:nvCxnSpPr>
        <p:spPr>
          <a:xfrm>
            <a:off x="3970635" y="2099855"/>
            <a:ext cx="914400" cy="0"/>
          </a:xfrm>
          <a:prstGeom prst="straightConnector1">
            <a:avLst/>
          </a:prstGeom>
          <a:noFill/>
          <a:ln w="38100" cap="flat" cmpd="sng">
            <a:solidFill>
              <a:schemeClr val="dk2"/>
            </a:solidFill>
            <a:prstDash val="solid"/>
            <a:round/>
            <a:headEnd type="none" w="med" len="med"/>
            <a:tailEnd type="triangle" w="med" len="med"/>
          </a:ln>
        </p:spPr>
      </p:cxnSp>
      <p:sp>
        <p:nvSpPr>
          <p:cNvPr id="38" name="Google Shape;411;p37">
            <a:extLst>
              <a:ext uri="{FF2B5EF4-FFF2-40B4-BE49-F238E27FC236}">
                <a16:creationId xmlns:a16="http://schemas.microsoft.com/office/drawing/2014/main" id="{F2BF7DC4-28B3-A94B-A0F4-F0AD7EFE79E2}"/>
              </a:ext>
            </a:extLst>
          </p:cNvPr>
          <p:cNvSpPr/>
          <p:nvPr/>
        </p:nvSpPr>
        <p:spPr>
          <a:xfrm>
            <a:off x="1284509" y="1534279"/>
            <a:ext cx="2609475" cy="1112387"/>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CuadroTexto 40">
            <a:extLst>
              <a:ext uri="{FF2B5EF4-FFF2-40B4-BE49-F238E27FC236}">
                <a16:creationId xmlns:a16="http://schemas.microsoft.com/office/drawing/2014/main" id="{04D2488B-64A4-8C44-9C8E-E7164CCA33B0}"/>
              </a:ext>
            </a:extLst>
          </p:cNvPr>
          <p:cNvSpPr txBox="1"/>
          <p:nvPr/>
        </p:nvSpPr>
        <p:spPr>
          <a:xfrm>
            <a:off x="1387284" y="2309401"/>
            <a:ext cx="584538" cy="307777"/>
          </a:xfrm>
          <a:prstGeom prst="rect">
            <a:avLst/>
          </a:prstGeom>
          <a:noFill/>
        </p:spPr>
        <p:txBody>
          <a:bodyPr wrap="square" rtlCol="0">
            <a:spAutoFit/>
          </a:bodyPr>
          <a:lstStyle/>
          <a:p>
            <a:r>
              <a:rPr lang="es-ES" b="1" dirty="0">
                <a:solidFill>
                  <a:schemeClr val="tx1"/>
                </a:solidFill>
              </a:rPr>
              <a:t>VCS</a:t>
            </a:r>
          </a:p>
        </p:txBody>
      </p:sp>
      <p:sp>
        <p:nvSpPr>
          <p:cNvPr id="48" name="CuadroTexto 47">
            <a:extLst>
              <a:ext uri="{FF2B5EF4-FFF2-40B4-BE49-F238E27FC236}">
                <a16:creationId xmlns:a16="http://schemas.microsoft.com/office/drawing/2014/main" id="{7F1BDD97-EEA3-D149-90EE-5A4EA65BC472}"/>
              </a:ext>
            </a:extLst>
          </p:cNvPr>
          <p:cNvSpPr txBox="1"/>
          <p:nvPr/>
        </p:nvSpPr>
        <p:spPr>
          <a:xfrm>
            <a:off x="2301684" y="2338890"/>
            <a:ext cx="584538" cy="307777"/>
          </a:xfrm>
          <a:prstGeom prst="rect">
            <a:avLst/>
          </a:prstGeom>
          <a:noFill/>
        </p:spPr>
        <p:txBody>
          <a:bodyPr wrap="square" rtlCol="0">
            <a:spAutoFit/>
          </a:bodyPr>
          <a:lstStyle/>
          <a:p>
            <a:r>
              <a:rPr lang="es-ES" b="1" dirty="0">
                <a:solidFill>
                  <a:schemeClr val="tx1"/>
                </a:solidFill>
              </a:rPr>
              <a:t>ITS</a:t>
            </a:r>
          </a:p>
        </p:txBody>
      </p:sp>
      <p:sp>
        <p:nvSpPr>
          <p:cNvPr id="49" name="CuadroTexto 48">
            <a:extLst>
              <a:ext uri="{FF2B5EF4-FFF2-40B4-BE49-F238E27FC236}">
                <a16:creationId xmlns:a16="http://schemas.microsoft.com/office/drawing/2014/main" id="{63E9B813-1C7A-7F44-8C59-B793F782352E}"/>
              </a:ext>
            </a:extLst>
          </p:cNvPr>
          <p:cNvSpPr txBox="1"/>
          <p:nvPr/>
        </p:nvSpPr>
        <p:spPr>
          <a:xfrm>
            <a:off x="3122772" y="2350428"/>
            <a:ext cx="584538" cy="307777"/>
          </a:xfrm>
          <a:prstGeom prst="rect">
            <a:avLst/>
          </a:prstGeom>
          <a:noFill/>
        </p:spPr>
        <p:txBody>
          <a:bodyPr wrap="square" rtlCol="0">
            <a:spAutoFit/>
          </a:bodyPr>
          <a:lstStyle/>
          <a:p>
            <a:r>
              <a:rPr lang="es-ES" b="1" dirty="0">
                <a:solidFill>
                  <a:schemeClr val="tx1"/>
                </a:solidFill>
              </a:rPr>
              <a:t>CRS</a:t>
            </a:r>
          </a:p>
        </p:txBody>
      </p:sp>
      <p:pic>
        <p:nvPicPr>
          <p:cNvPr id="50" name="Gráfico 49" descr="Base de datos">
            <a:extLst>
              <a:ext uri="{FF2B5EF4-FFF2-40B4-BE49-F238E27FC236}">
                <a16:creationId xmlns:a16="http://schemas.microsoft.com/office/drawing/2014/main" id="{D39497A9-DA16-6F4D-B8F6-CCAE3E39368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222353" y="1509056"/>
            <a:ext cx="914400" cy="914400"/>
          </a:xfrm>
          <a:prstGeom prst="rect">
            <a:avLst/>
          </a:prstGeom>
        </p:spPr>
      </p:pic>
      <p:pic>
        <p:nvPicPr>
          <p:cNvPr id="51" name="Gráfico 50" descr="Lista de comprobación">
            <a:extLst>
              <a:ext uri="{FF2B5EF4-FFF2-40B4-BE49-F238E27FC236}">
                <a16:creationId xmlns:a16="http://schemas.microsoft.com/office/drawing/2014/main" id="{1BAA1F1F-7DD7-1240-B221-1AE07F1282A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800151" y="1633272"/>
            <a:ext cx="914400" cy="914400"/>
          </a:xfrm>
          <a:prstGeom prst="rect">
            <a:avLst/>
          </a:prstGeom>
        </p:spPr>
      </p:pic>
      <p:pic>
        <p:nvPicPr>
          <p:cNvPr id="53" name="Gráfico 52" descr="Base de datos">
            <a:extLst>
              <a:ext uri="{FF2B5EF4-FFF2-40B4-BE49-F238E27FC236}">
                <a16:creationId xmlns:a16="http://schemas.microsoft.com/office/drawing/2014/main" id="{DEB2AAD3-29D7-C54F-9FA6-6845FF15B7C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113813" y="1515899"/>
            <a:ext cx="914400" cy="914400"/>
          </a:xfrm>
          <a:prstGeom prst="rect">
            <a:avLst/>
          </a:prstGeom>
        </p:spPr>
      </p:pic>
      <p:pic>
        <p:nvPicPr>
          <p:cNvPr id="54" name="Gráfico 53" descr="Base de datos">
            <a:extLst>
              <a:ext uri="{FF2B5EF4-FFF2-40B4-BE49-F238E27FC236}">
                <a16:creationId xmlns:a16="http://schemas.microsoft.com/office/drawing/2014/main" id="{3263037D-AC33-FF40-BEE7-EE12359D4D5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965854" y="1534280"/>
            <a:ext cx="914400" cy="914400"/>
          </a:xfrm>
          <a:prstGeom prst="rect">
            <a:avLst/>
          </a:prstGeom>
        </p:spPr>
      </p:pic>
    </p:spTree>
    <p:extLst>
      <p:ext uri="{BB962C8B-B14F-4D97-AF65-F5344CB8AC3E}">
        <p14:creationId xmlns:p14="http://schemas.microsoft.com/office/powerpoint/2010/main" val="4083364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0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 grpId="0"/>
      <p:bldP spid="40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cxnSp>
        <p:nvCxnSpPr>
          <p:cNvPr id="412" name="Google Shape;412;p37"/>
          <p:cNvCxnSpPr/>
          <p:nvPr/>
        </p:nvCxnSpPr>
        <p:spPr>
          <a:xfrm rot="10800000" flipH="1">
            <a:off x="1014168" y="3716409"/>
            <a:ext cx="7063800" cy="32400"/>
          </a:xfrm>
          <a:prstGeom prst="straightConnector1">
            <a:avLst/>
          </a:prstGeom>
          <a:noFill/>
          <a:ln w="38100" cap="flat" cmpd="sng">
            <a:solidFill>
              <a:schemeClr val="dk2"/>
            </a:solidFill>
            <a:prstDash val="solid"/>
            <a:round/>
            <a:headEnd type="none" w="med" len="med"/>
            <a:tailEnd type="none" w="med" len="med"/>
          </a:ln>
        </p:spPr>
      </p:cxnSp>
      <p:pic>
        <p:nvPicPr>
          <p:cNvPr id="393" name="Google Shape;393;p37"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94" name="Google Shape;39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Test Signaling a Bug always fails</a:t>
            </a:r>
            <a:endParaRPr dirty="0"/>
          </a:p>
        </p:txBody>
      </p:sp>
      <p:sp>
        <p:nvSpPr>
          <p:cNvPr id="395" name="Google Shape;395;p37"/>
          <p:cNvSpPr/>
          <p:nvPr/>
        </p:nvSpPr>
        <p:spPr>
          <a:xfrm>
            <a:off x="1284510"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7"/>
          <p:cNvSpPr/>
          <p:nvPr/>
        </p:nvSpPr>
        <p:spPr>
          <a:xfrm>
            <a:off x="2154335"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7"/>
          <p:cNvSpPr/>
          <p:nvPr/>
        </p:nvSpPr>
        <p:spPr>
          <a:xfrm>
            <a:off x="3024148"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a:off x="3893985"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7"/>
          <p:cNvSpPr/>
          <p:nvPr/>
        </p:nvSpPr>
        <p:spPr>
          <a:xfrm>
            <a:off x="4763798"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7"/>
          <p:cNvSpPr/>
          <p:nvPr/>
        </p:nvSpPr>
        <p:spPr>
          <a:xfrm>
            <a:off x="5621998"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6455273"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7288560" y="3462590"/>
            <a:ext cx="585000" cy="53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txBox="1"/>
          <p:nvPr/>
        </p:nvSpPr>
        <p:spPr>
          <a:xfrm>
            <a:off x="7324921" y="4127586"/>
            <a:ext cx="628500" cy="3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FFFFFF"/>
                </a:solidFill>
              </a:rPr>
              <a:t>BFS</a:t>
            </a:r>
            <a:endParaRPr b="1" dirty="0">
              <a:solidFill>
                <a:srgbClr val="FFFFFF"/>
              </a:solidFill>
            </a:endParaRPr>
          </a:p>
        </p:txBody>
      </p:sp>
      <p:pic>
        <p:nvPicPr>
          <p:cNvPr id="6" name="Gráfico 5" descr="Marca de verificación">
            <a:extLst>
              <a:ext uri="{FF2B5EF4-FFF2-40B4-BE49-F238E27FC236}">
                <a16:creationId xmlns:a16="http://schemas.microsoft.com/office/drawing/2014/main" id="{C7C7781D-2F48-8944-A912-A1BB095139C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28918" y="3023597"/>
            <a:ext cx="420507" cy="420507"/>
          </a:xfrm>
          <a:prstGeom prst="rect">
            <a:avLst/>
          </a:prstGeom>
        </p:spPr>
      </p:pic>
      <p:pic>
        <p:nvPicPr>
          <p:cNvPr id="8" name="Gráfico 7" descr="Cerrar">
            <a:extLst>
              <a:ext uri="{FF2B5EF4-FFF2-40B4-BE49-F238E27FC236}">
                <a16:creationId xmlns:a16="http://schemas.microsoft.com/office/drawing/2014/main" id="{6D9CD5F6-825B-F147-9FF6-0C2E76B57CB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84475" y="3030544"/>
            <a:ext cx="420507" cy="420507"/>
          </a:xfrm>
          <a:prstGeom prst="rect">
            <a:avLst/>
          </a:prstGeom>
        </p:spPr>
      </p:pic>
      <p:pic>
        <p:nvPicPr>
          <p:cNvPr id="45" name="Gráfico 44" descr="Cerrar">
            <a:extLst>
              <a:ext uri="{FF2B5EF4-FFF2-40B4-BE49-F238E27FC236}">
                <a16:creationId xmlns:a16="http://schemas.microsoft.com/office/drawing/2014/main" id="{67140BF2-B195-FB49-A112-5E025B434CC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837471" y="3036168"/>
            <a:ext cx="420507" cy="420507"/>
          </a:xfrm>
          <a:prstGeom prst="rect">
            <a:avLst/>
          </a:prstGeom>
        </p:spPr>
      </p:pic>
      <p:pic>
        <p:nvPicPr>
          <p:cNvPr id="46" name="Gráfico 45" descr="Cerrar">
            <a:extLst>
              <a:ext uri="{FF2B5EF4-FFF2-40B4-BE49-F238E27FC236}">
                <a16:creationId xmlns:a16="http://schemas.microsoft.com/office/drawing/2014/main" id="{5D9F8513-CD9A-4147-BE82-BF735CD71D5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03128" y="3040256"/>
            <a:ext cx="420507" cy="420507"/>
          </a:xfrm>
          <a:prstGeom prst="rect">
            <a:avLst/>
          </a:prstGeom>
        </p:spPr>
      </p:pic>
      <p:pic>
        <p:nvPicPr>
          <p:cNvPr id="47" name="Gráfico 46" descr="Cerrar">
            <a:extLst>
              <a:ext uri="{FF2B5EF4-FFF2-40B4-BE49-F238E27FC236}">
                <a16:creationId xmlns:a16="http://schemas.microsoft.com/office/drawing/2014/main" id="{CAF1F4BE-566B-DD4A-BE52-16890591169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56124" y="3023596"/>
            <a:ext cx="420507" cy="420507"/>
          </a:xfrm>
          <a:prstGeom prst="rect">
            <a:avLst/>
          </a:prstGeom>
        </p:spPr>
      </p:pic>
      <p:pic>
        <p:nvPicPr>
          <p:cNvPr id="30" name="Gráfico 29" descr="Cerrar">
            <a:extLst>
              <a:ext uri="{FF2B5EF4-FFF2-40B4-BE49-F238E27FC236}">
                <a16:creationId xmlns:a16="http://schemas.microsoft.com/office/drawing/2014/main" id="{2C4D5AB1-4BF7-844B-B5DD-AEC2D209412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160060" y="3040331"/>
            <a:ext cx="420507" cy="420507"/>
          </a:xfrm>
          <a:prstGeom prst="rect">
            <a:avLst/>
          </a:prstGeom>
        </p:spPr>
      </p:pic>
      <p:pic>
        <p:nvPicPr>
          <p:cNvPr id="31" name="Gráfico 30" descr="Cerrar">
            <a:extLst>
              <a:ext uri="{FF2B5EF4-FFF2-40B4-BE49-F238E27FC236}">
                <a16:creationId xmlns:a16="http://schemas.microsoft.com/office/drawing/2014/main" id="{5CD6FD76-4954-0A44-ADD1-7579BC432DE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244483" y="3067038"/>
            <a:ext cx="420507" cy="420507"/>
          </a:xfrm>
          <a:prstGeom prst="rect">
            <a:avLst/>
          </a:prstGeom>
        </p:spPr>
      </p:pic>
      <p:pic>
        <p:nvPicPr>
          <p:cNvPr id="32" name="Gráfico 31" descr="Cerrar">
            <a:extLst>
              <a:ext uri="{FF2B5EF4-FFF2-40B4-BE49-F238E27FC236}">
                <a16:creationId xmlns:a16="http://schemas.microsoft.com/office/drawing/2014/main" id="{34700DED-2300-BD43-8D14-0E56A375258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369808" y="3067037"/>
            <a:ext cx="420507" cy="420507"/>
          </a:xfrm>
          <a:prstGeom prst="rect">
            <a:avLst/>
          </a:prstGeom>
        </p:spPr>
      </p:pic>
      <p:sp>
        <p:nvSpPr>
          <p:cNvPr id="3" name="Marcador de número de diapositiva 2">
            <a:extLst>
              <a:ext uri="{FF2B5EF4-FFF2-40B4-BE49-F238E27FC236}">
                <a16:creationId xmlns:a16="http://schemas.microsoft.com/office/drawing/2014/main" id="{2C373862-69AF-0C48-BA93-304FFD30953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31</a:t>
            </a:fld>
            <a:endParaRPr lang="es-ES"/>
          </a:p>
        </p:txBody>
      </p:sp>
      <p:cxnSp>
        <p:nvCxnSpPr>
          <p:cNvPr id="35" name="Google Shape;410;p37">
            <a:extLst>
              <a:ext uri="{FF2B5EF4-FFF2-40B4-BE49-F238E27FC236}">
                <a16:creationId xmlns:a16="http://schemas.microsoft.com/office/drawing/2014/main" id="{42872AE5-6164-CC4F-BAA5-878073779D4D}"/>
              </a:ext>
            </a:extLst>
          </p:cNvPr>
          <p:cNvCxnSpPr>
            <a:cxnSpLocks/>
          </p:cNvCxnSpPr>
          <p:nvPr/>
        </p:nvCxnSpPr>
        <p:spPr>
          <a:xfrm>
            <a:off x="3970635" y="2099855"/>
            <a:ext cx="914400" cy="0"/>
          </a:xfrm>
          <a:prstGeom prst="straightConnector1">
            <a:avLst/>
          </a:prstGeom>
          <a:noFill/>
          <a:ln w="38100" cap="flat" cmpd="sng">
            <a:solidFill>
              <a:schemeClr val="dk2"/>
            </a:solidFill>
            <a:prstDash val="solid"/>
            <a:round/>
            <a:headEnd type="none" w="med" len="med"/>
            <a:tailEnd type="triangle" w="med" len="med"/>
          </a:ln>
        </p:spPr>
      </p:cxnSp>
      <p:sp>
        <p:nvSpPr>
          <p:cNvPr id="36" name="Google Shape;411;p37">
            <a:extLst>
              <a:ext uri="{FF2B5EF4-FFF2-40B4-BE49-F238E27FC236}">
                <a16:creationId xmlns:a16="http://schemas.microsoft.com/office/drawing/2014/main" id="{2FE294A5-EE1E-404E-8530-F3F2A4C0BDC1}"/>
              </a:ext>
            </a:extLst>
          </p:cNvPr>
          <p:cNvSpPr/>
          <p:nvPr/>
        </p:nvSpPr>
        <p:spPr>
          <a:xfrm>
            <a:off x="1284509" y="1534279"/>
            <a:ext cx="2609475" cy="1112387"/>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CuadroTexto 36">
            <a:extLst>
              <a:ext uri="{FF2B5EF4-FFF2-40B4-BE49-F238E27FC236}">
                <a16:creationId xmlns:a16="http://schemas.microsoft.com/office/drawing/2014/main" id="{C3FF5DE7-5BE5-B041-B174-845CE0E8CE2B}"/>
              </a:ext>
            </a:extLst>
          </p:cNvPr>
          <p:cNvSpPr txBox="1"/>
          <p:nvPr/>
        </p:nvSpPr>
        <p:spPr>
          <a:xfrm>
            <a:off x="1387284" y="2309401"/>
            <a:ext cx="584538" cy="307777"/>
          </a:xfrm>
          <a:prstGeom prst="rect">
            <a:avLst/>
          </a:prstGeom>
          <a:noFill/>
        </p:spPr>
        <p:txBody>
          <a:bodyPr wrap="square" rtlCol="0">
            <a:spAutoFit/>
          </a:bodyPr>
          <a:lstStyle/>
          <a:p>
            <a:r>
              <a:rPr lang="es-ES" b="1" dirty="0">
                <a:solidFill>
                  <a:schemeClr val="tx1"/>
                </a:solidFill>
              </a:rPr>
              <a:t>VCS</a:t>
            </a:r>
          </a:p>
        </p:txBody>
      </p:sp>
      <p:sp>
        <p:nvSpPr>
          <p:cNvPr id="38" name="CuadroTexto 37">
            <a:extLst>
              <a:ext uri="{FF2B5EF4-FFF2-40B4-BE49-F238E27FC236}">
                <a16:creationId xmlns:a16="http://schemas.microsoft.com/office/drawing/2014/main" id="{A024E057-1DF9-4F4F-8EE2-EE0D66F11B40}"/>
              </a:ext>
            </a:extLst>
          </p:cNvPr>
          <p:cNvSpPr txBox="1"/>
          <p:nvPr/>
        </p:nvSpPr>
        <p:spPr>
          <a:xfrm>
            <a:off x="2301684" y="2338890"/>
            <a:ext cx="584538" cy="307777"/>
          </a:xfrm>
          <a:prstGeom prst="rect">
            <a:avLst/>
          </a:prstGeom>
          <a:noFill/>
        </p:spPr>
        <p:txBody>
          <a:bodyPr wrap="square" rtlCol="0">
            <a:spAutoFit/>
          </a:bodyPr>
          <a:lstStyle/>
          <a:p>
            <a:r>
              <a:rPr lang="es-ES" b="1" dirty="0">
                <a:solidFill>
                  <a:schemeClr val="tx1"/>
                </a:solidFill>
              </a:rPr>
              <a:t>ITS</a:t>
            </a:r>
          </a:p>
        </p:txBody>
      </p:sp>
      <p:sp>
        <p:nvSpPr>
          <p:cNvPr id="41" name="CuadroTexto 40">
            <a:extLst>
              <a:ext uri="{FF2B5EF4-FFF2-40B4-BE49-F238E27FC236}">
                <a16:creationId xmlns:a16="http://schemas.microsoft.com/office/drawing/2014/main" id="{4558E90E-45E5-DB46-AB69-77C26F0D69EF}"/>
              </a:ext>
            </a:extLst>
          </p:cNvPr>
          <p:cNvSpPr txBox="1"/>
          <p:nvPr/>
        </p:nvSpPr>
        <p:spPr>
          <a:xfrm>
            <a:off x="3122772" y="2350428"/>
            <a:ext cx="584538" cy="307777"/>
          </a:xfrm>
          <a:prstGeom prst="rect">
            <a:avLst/>
          </a:prstGeom>
          <a:noFill/>
        </p:spPr>
        <p:txBody>
          <a:bodyPr wrap="square" rtlCol="0">
            <a:spAutoFit/>
          </a:bodyPr>
          <a:lstStyle/>
          <a:p>
            <a:r>
              <a:rPr lang="es-ES" b="1" dirty="0">
                <a:solidFill>
                  <a:schemeClr val="tx1"/>
                </a:solidFill>
              </a:rPr>
              <a:t>CRS</a:t>
            </a:r>
          </a:p>
        </p:txBody>
      </p:sp>
      <p:pic>
        <p:nvPicPr>
          <p:cNvPr id="42" name="Gráfico 41" descr="Base de datos">
            <a:extLst>
              <a:ext uri="{FF2B5EF4-FFF2-40B4-BE49-F238E27FC236}">
                <a16:creationId xmlns:a16="http://schemas.microsoft.com/office/drawing/2014/main" id="{E91474CB-398B-2947-B376-61623EBC557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222353" y="1509056"/>
            <a:ext cx="914400" cy="914400"/>
          </a:xfrm>
          <a:prstGeom prst="rect">
            <a:avLst/>
          </a:prstGeom>
        </p:spPr>
      </p:pic>
      <p:pic>
        <p:nvPicPr>
          <p:cNvPr id="43" name="Gráfico 42" descr="Lista de comprobación">
            <a:extLst>
              <a:ext uri="{FF2B5EF4-FFF2-40B4-BE49-F238E27FC236}">
                <a16:creationId xmlns:a16="http://schemas.microsoft.com/office/drawing/2014/main" id="{39C0376D-FFE6-CB47-BE39-CA5D29A1CE0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800151" y="1633272"/>
            <a:ext cx="914400" cy="914400"/>
          </a:xfrm>
          <a:prstGeom prst="rect">
            <a:avLst/>
          </a:prstGeom>
        </p:spPr>
      </p:pic>
      <p:pic>
        <p:nvPicPr>
          <p:cNvPr id="48" name="Gráfico 47" descr="Base de datos">
            <a:extLst>
              <a:ext uri="{FF2B5EF4-FFF2-40B4-BE49-F238E27FC236}">
                <a16:creationId xmlns:a16="http://schemas.microsoft.com/office/drawing/2014/main" id="{ECB83775-6AE8-4A4A-ADE9-093C5F73634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113813" y="1515899"/>
            <a:ext cx="914400" cy="914400"/>
          </a:xfrm>
          <a:prstGeom prst="rect">
            <a:avLst/>
          </a:prstGeom>
        </p:spPr>
      </p:pic>
      <p:pic>
        <p:nvPicPr>
          <p:cNvPr id="49" name="Gráfico 48" descr="Base de datos">
            <a:extLst>
              <a:ext uri="{FF2B5EF4-FFF2-40B4-BE49-F238E27FC236}">
                <a16:creationId xmlns:a16="http://schemas.microsoft.com/office/drawing/2014/main" id="{764C9937-C4B1-2546-A668-413CA738651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965854" y="1534280"/>
            <a:ext cx="914400" cy="914400"/>
          </a:xfrm>
          <a:prstGeom prst="rect">
            <a:avLst/>
          </a:prstGeom>
        </p:spPr>
      </p:pic>
    </p:spTree>
    <p:extLst>
      <p:ext uri="{BB962C8B-B14F-4D97-AF65-F5344CB8AC3E}">
        <p14:creationId xmlns:p14="http://schemas.microsoft.com/office/powerpoint/2010/main" val="1893268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0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Overview</a:t>
            </a:r>
            <a:endParaRPr b="1"/>
          </a:p>
        </p:txBody>
      </p:sp>
      <p:sp>
        <p:nvSpPr>
          <p:cNvPr id="348" name="Google Shape;348;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Background</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Systematic Literature Review</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Model to Identify Changes that Introduced Bugs</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b="1" dirty="0">
                <a:solidFill>
                  <a:schemeClr val="tx1"/>
                </a:solidFill>
                <a:latin typeface="Arial Nova" panose="020B0504020202020204" pitchFamily="34" charset="0"/>
              </a:rPr>
              <a:t>Empirical Evaluation of the Model</a:t>
            </a:r>
            <a:endParaRPr sz="2500" b="1" dirty="0">
              <a:solidFill>
                <a:schemeClr val="tx1"/>
              </a:solidFill>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Findings</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Implications and Recommendations</a:t>
            </a:r>
            <a:endParaRPr sz="2500" dirty="0">
              <a:latin typeface="Arial Nova" panose="020B0504020202020204" pitchFamily="34" charset="0"/>
            </a:endParaRPr>
          </a:p>
        </p:txBody>
      </p:sp>
      <p:pic>
        <p:nvPicPr>
          <p:cNvPr id="349" name="Google Shape;349;p33"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B7F1FAA6-FED5-9C4D-93A7-9B7273A2D77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32</a:t>
            </a:fld>
            <a:endParaRPr lang="es-E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317C87-2775-5147-BF77-D1C66CA2752C}"/>
              </a:ext>
            </a:extLst>
          </p:cNvPr>
          <p:cNvSpPr>
            <a:spLocks noGrp="1"/>
          </p:cNvSpPr>
          <p:nvPr>
            <p:ph type="title"/>
          </p:nvPr>
        </p:nvSpPr>
        <p:spPr/>
        <p:txBody>
          <a:bodyPr/>
          <a:lstStyle/>
          <a:p>
            <a:r>
              <a:rPr lang="es-ES" b="1" dirty="0"/>
              <a:t>Case </a:t>
            </a:r>
            <a:r>
              <a:rPr lang="es-ES" b="1" dirty="0" err="1"/>
              <a:t>Studies</a:t>
            </a:r>
            <a:endParaRPr lang="es-ES" dirty="0"/>
          </a:p>
        </p:txBody>
      </p:sp>
      <p:grpSp>
        <p:nvGrpSpPr>
          <p:cNvPr id="6" name="Google Shape;192;p24">
            <a:extLst>
              <a:ext uri="{FF2B5EF4-FFF2-40B4-BE49-F238E27FC236}">
                <a16:creationId xmlns:a16="http://schemas.microsoft.com/office/drawing/2014/main" id="{AD7A4E56-71A1-344D-B98C-BD60E5BC0693}"/>
              </a:ext>
            </a:extLst>
          </p:cNvPr>
          <p:cNvGrpSpPr/>
          <p:nvPr/>
        </p:nvGrpSpPr>
        <p:grpSpPr>
          <a:xfrm>
            <a:off x="1028340" y="1578322"/>
            <a:ext cx="3102678" cy="2995500"/>
            <a:chOff x="431925" y="1304875"/>
            <a:chExt cx="2628925" cy="3416400"/>
          </a:xfrm>
        </p:grpSpPr>
        <p:sp>
          <p:nvSpPr>
            <p:cNvPr id="7" name="Google Shape;193;p24">
              <a:extLst>
                <a:ext uri="{FF2B5EF4-FFF2-40B4-BE49-F238E27FC236}">
                  <a16:creationId xmlns:a16="http://schemas.microsoft.com/office/drawing/2014/main" id="{CD5F6A25-C4BB-8C41-A557-504C57063B55}"/>
                </a:ext>
              </a:extLst>
            </p:cNvPr>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dirty="0">
                  <a:latin typeface="Arial Nova" panose="020B0504020202020204" pitchFamily="34" charset="0"/>
                </a:rPr>
                <a:t>             NOVA</a:t>
              </a:r>
              <a:endParaRPr sz="2000" b="1" dirty="0">
                <a:latin typeface="Arial Nova" panose="020B0504020202020204" pitchFamily="34" charset="0"/>
              </a:endParaRPr>
            </a:p>
          </p:txBody>
        </p:sp>
        <p:sp>
          <p:nvSpPr>
            <p:cNvPr id="8" name="Google Shape;194;p24">
              <a:extLst>
                <a:ext uri="{FF2B5EF4-FFF2-40B4-BE49-F238E27FC236}">
                  <a16:creationId xmlns:a16="http://schemas.microsoft.com/office/drawing/2014/main" id="{B2ED078B-5D0F-0844-964A-432A7C82A97E}"/>
                </a:ext>
              </a:extLst>
            </p:cNvPr>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Nova" panose="020B0504020202020204" pitchFamily="34" charset="0"/>
              </a:endParaRPr>
            </a:p>
          </p:txBody>
        </p:sp>
      </p:grpSp>
      <p:sp>
        <p:nvSpPr>
          <p:cNvPr id="12" name="CuadroTexto 11">
            <a:extLst>
              <a:ext uri="{FF2B5EF4-FFF2-40B4-BE49-F238E27FC236}">
                <a16:creationId xmlns:a16="http://schemas.microsoft.com/office/drawing/2014/main" id="{EC89516E-D250-9247-AA7F-0CD362D3549C}"/>
              </a:ext>
            </a:extLst>
          </p:cNvPr>
          <p:cNvSpPr txBox="1"/>
          <p:nvPr/>
        </p:nvSpPr>
        <p:spPr>
          <a:xfrm>
            <a:off x="1088328" y="2107738"/>
            <a:ext cx="3042690" cy="2336671"/>
          </a:xfrm>
          <a:prstGeom prst="rect">
            <a:avLst/>
          </a:prstGeom>
          <a:noFill/>
        </p:spPr>
        <p:txBody>
          <a:bodyPr wrap="square" rtlCol="0">
            <a:spAutoFit/>
          </a:bodyPr>
          <a:lstStyle/>
          <a:p>
            <a:pPr>
              <a:lnSpc>
                <a:spcPct val="150000"/>
              </a:lnSpc>
            </a:pPr>
            <a:r>
              <a:rPr lang="es-ES" sz="2000" dirty="0">
                <a:solidFill>
                  <a:schemeClr val="tx2"/>
                </a:solidFill>
                <a:latin typeface="Arial Nova" panose="020B0504020202020204" pitchFamily="34" charset="0"/>
              </a:rPr>
              <a:t>216         </a:t>
            </a:r>
            <a:r>
              <a:rPr lang="es-ES" sz="2000" dirty="0" err="1">
                <a:solidFill>
                  <a:schemeClr val="tx2"/>
                </a:solidFill>
                <a:latin typeface="Arial Nova" panose="020B0504020202020204" pitchFamily="34" charset="0"/>
              </a:rPr>
              <a:t>Companies</a:t>
            </a:r>
            <a:endParaRPr lang="es-ES" sz="2000" dirty="0">
              <a:solidFill>
                <a:schemeClr val="tx2"/>
              </a:solidFill>
              <a:latin typeface="Arial Nova" panose="020B0504020202020204" pitchFamily="34" charset="0"/>
            </a:endParaRPr>
          </a:p>
          <a:p>
            <a:pPr>
              <a:lnSpc>
                <a:spcPct val="150000"/>
              </a:lnSpc>
            </a:pPr>
            <a:r>
              <a:rPr lang="es-ES" sz="2000" dirty="0">
                <a:solidFill>
                  <a:schemeClr val="tx2"/>
                </a:solidFill>
                <a:latin typeface="Arial Nova" panose="020B0504020202020204" pitchFamily="34" charset="0"/>
              </a:rPr>
              <a:t>32470     </a:t>
            </a:r>
            <a:r>
              <a:rPr lang="es-ES" sz="2000" dirty="0" err="1">
                <a:solidFill>
                  <a:schemeClr val="tx2"/>
                </a:solidFill>
                <a:latin typeface="Arial Nova" panose="020B0504020202020204" pitchFamily="34" charset="0"/>
              </a:rPr>
              <a:t>Commits</a:t>
            </a:r>
            <a:endParaRPr lang="es-ES" sz="2000" dirty="0">
              <a:solidFill>
                <a:schemeClr val="tx2"/>
              </a:solidFill>
              <a:latin typeface="Arial Nova" panose="020B0504020202020204" pitchFamily="34" charset="0"/>
            </a:endParaRPr>
          </a:p>
          <a:p>
            <a:pPr>
              <a:lnSpc>
                <a:spcPct val="150000"/>
              </a:lnSpc>
            </a:pPr>
            <a:r>
              <a:rPr lang="es-ES" sz="2000" dirty="0">
                <a:solidFill>
                  <a:schemeClr val="tx2"/>
                </a:solidFill>
                <a:latin typeface="Arial Nova" panose="020B0504020202020204" pitchFamily="34" charset="0"/>
              </a:rPr>
              <a:t>1602       </a:t>
            </a:r>
            <a:r>
              <a:rPr lang="es-ES" sz="2000" dirty="0" err="1">
                <a:solidFill>
                  <a:schemeClr val="tx2"/>
                </a:solidFill>
                <a:latin typeface="Arial Nova" panose="020B0504020202020204" pitchFamily="34" charset="0"/>
              </a:rPr>
              <a:t>Contributors</a:t>
            </a:r>
            <a:endParaRPr lang="es-ES" sz="2000" dirty="0">
              <a:solidFill>
                <a:schemeClr val="tx2"/>
              </a:solidFill>
              <a:latin typeface="Arial Nova" panose="020B0504020202020204" pitchFamily="34" charset="0"/>
            </a:endParaRPr>
          </a:p>
          <a:p>
            <a:pPr>
              <a:lnSpc>
                <a:spcPct val="150000"/>
              </a:lnSpc>
            </a:pPr>
            <a:r>
              <a:rPr lang="es-ES" sz="2000" dirty="0">
                <a:solidFill>
                  <a:schemeClr val="tx2"/>
                </a:solidFill>
                <a:latin typeface="Arial Nova" panose="020B0504020202020204" pitchFamily="34" charset="0"/>
              </a:rPr>
              <a:t>4581836 </a:t>
            </a:r>
            <a:r>
              <a:rPr lang="es-ES" sz="2000" dirty="0" err="1">
                <a:solidFill>
                  <a:schemeClr val="tx2"/>
                </a:solidFill>
                <a:latin typeface="Arial Nova" panose="020B0504020202020204" pitchFamily="34" charset="0"/>
              </a:rPr>
              <a:t>LOCs</a:t>
            </a:r>
            <a:endParaRPr lang="es-ES" sz="2000" dirty="0">
              <a:solidFill>
                <a:schemeClr val="tx2"/>
              </a:solidFill>
              <a:latin typeface="Arial Nova" panose="020B0504020202020204" pitchFamily="34" charset="0"/>
            </a:endParaRPr>
          </a:p>
          <a:p>
            <a:pPr>
              <a:lnSpc>
                <a:spcPct val="150000"/>
              </a:lnSpc>
            </a:pPr>
            <a:r>
              <a:rPr lang="es-ES" sz="2000" dirty="0">
                <a:solidFill>
                  <a:schemeClr val="tx2"/>
                </a:solidFill>
                <a:latin typeface="Arial Nova" panose="020B0504020202020204" pitchFamily="34" charset="0"/>
              </a:rPr>
              <a:t>1930      Resolved bugs</a:t>
            </a:r>
          </a:p>
        </p:txBody>
      </p:sp>
      <p:grpSp>
        <p:nvGrpSpPr>
          <p:cNvPr id="13" name="Google Shape;192;p24">
            <a:extLst>
              <a:ext uri="{FF2B5EF4-FFF2-40B4-BE49-F238E27FC236}">
                <a16:creationId xmlns:a16="http://schemas.microsoft.com/office/drawing/2014/main" id="{827ABABE-A60A-5B43-9C11-CE20925D0E52}"/>
              </a:ext>
            </a:extLst>
          </p:cNvPr>
          <p:cNvGrpSpPr/>
          <p:nvPr/>
        </p:nvGrpSpPr>
        <p:grpSpPr>
          <a:xfrm>
            <a:off x="4952994" y="1578322"/>
            <a:ext cx="3102678" cy="2995500"/>
            <a:chOff x="431925" y="1304875"/>
            <a:chExt cx="2628925" cy="3416400"/>
          </a:xfrm>
        </p:grpSpPr>
        <p:sp>
          <p:nvSpPr>
            <p:cNvPr id="14" name="Google Shape;193;p24">
              <a:extLst>
                <a:ext uri="{FF2B5EF4-FFF2-40B4-BE49-F238E27FC236}">
                  <a16:creationId xmlns:a16="http://schemas.microsoft.com/office/drawing/2014/main" id="{616F80D1-D293-264F-A03D-C2A9FF509822}"/>
                </a:ext>
              </a:extLst>
            </p:cNvPr>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dirty="0">
                  <a:latin typeface="Arial Nova" panose="020B0504020202020204" pitchFamily="34" charset="0"/>
                </a:rPr>
                <a:t>      ELASTICSEARCH</a:t>
              </a:r>
              <a:endParaRPr sz="2000" b="1" dirty="0">
                <a:latin typeface="Arial Nova" panose="020B0504020202020204" pitchFamily="34" charset="0"/>
              </a:endParaRPr>
            </a:p>
          </p:txBody>
        </p:sp>
        <p:sp>
          <p:nvSpPr>
            <p:cNvPr id="15" name="Google Shape;194;p24">
              <a:extLst>
                <a:ext uri="{FF2B5EF4-FFF2-40B4-BE49-F238E27FC236}">
                  <a16:creationId xmlns:a16="http://schemas.microsoft.com/office/drawing/2014/main" id="{4951B8F9-78C4-5D4A-8650-0F17A8009EFF}"/>
                </a:ext>
              </a:extLst>
            </p:cNvPr>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Nova" panose="020B0504020202020204" pitchFamily="34" charset="0"/>
              </a:endParaRPr>
            </a:p>
          </p:txBody>
        </p:sp>
      </p:grpSp>
      <p:sp>
        <p:nvSpPr>
          <p:cNvPr id="16" name="CuadroTexto 15">
            <a:extLst>
              <a:ext uri="{FF2B5EF4-FFF2-40B4-BE49-F238E27FC236}">
                <a16:creationId xmlns:a16="http://schemas.microsoft.com/office/drawing/2014/main" id="{DE2F3DAB-8EE0-CD44-87F4-42B549DDE7B7}"/>
              </a:ext>
            </a:extLst>
          </p:cNvPr>
          <p:cNvSpPr txBox="1"/>
          <p:nvPr/>
        </p:nvSpPr>
        <p:spPr>
          <a:xfrm>
            <a:off x="5072940" y="2335110"/>
            <a:ext cx="3042690" cy="1881925"/>
          </a:xfrm>
          <a:prstGeom prst="rect">
            <a:avLst/>
          </a:prstGeom>
          <a:noFill/>
        </p:spPr>
        <p:txBody>
          <a:bodyPr wrap="square" rtlCol="0">
            <a:spAutoFit/>
          </a:bodyPr>
          <a:lstStyle/>
          <a:p>
            <a:pPr>
              <a:lnSpc>
                <a:spcPct val="150000"/>
              </a:lnSpc>
            </a:pPr>
            <a:r>
              <a:rPr lang="es-ES" sz="2000" dirty="0">
                <a:solidFill>
                  <a:schemeClr val="tx2"/>
                </a:solidFill>
                <a:latin typeface="Arial Nova" panose="020B0504020202020204" pitchFamily="34" charset="0"/>
              </a:rPr>
              <a:t>39402     </a:t>
            </a:r>
            <a:r>
              <a:rPr lang="es-ES" sz="2000" dirty="0" err="1">
                <a:solidFill>
                  <a:schemeClr val="tx2"/>
                </a:solidFill>
                <a:latin typeface="Arial Nova" panose="020B0504020202020204" pitchFamily="34" charset="0"/>
              </a:rPr>
              <a:t>Commits</a:t>
            </a:r>
            <a:endParaRPr lang="es-ES" sz="2000" dirty="0">
              <a:solidFill>
                <a:schemeClr val="tx2"/>
              </a:solidFill>
              <a:latin typeface="Arial Nova" panose="020B0504020202020204" pitchFamily="34" charset="0"/>
            </a:endParaRPr>
          </a:p>
          <a:p>
            <a:pPr>
              <a:lnSpc>
                <a:spcPct val="150000"/>
              </a:lnSpc>
            </a:pPr>
            <a:r>
              <a:rPr lang="es-ES" sz="2000" dirty="0">
                <a:solidFill>
                  <a:schemeClr val="tx2"/>
                </a:solidFill>
                <a:latin typeface="Arial Nova" panose="020B0504020202020204" pitchFamily="34" charset="0"/>
              </a:rPr>
              <a:t>1032       </a:t>
            </a:r>
            <a:r>
              <a:rPr lang="es-ES" sz="2000" dirty="0" err="1">
                <a:solidFill>
                  <a:schemeClr val="tx2"/>
                </a:solidFill>
                <a:latin typeface="Arial Nova" panose="020B0504020202020204" pitchFamily="34" charset="0"/>
              </a:rPr>
              <a:t>Contributors</a:t>
            </a:r>
            <a:endParaRPr lang="es-ES" sz="2000" dirty="0">
              <a:solidFill>
                <a:schemeClr val="tx2"/>
              </a:solidFill>
              <a:latin typeface="Arial Nova" panose="020B0504020202020204" pitchFamily="34" charset="0"/>
            </a:endParaRPr>
          </a:p>
          <a:p>
            <a:pPr>
              <a:lnSpc>
                <a:spcPct val="150000"/>
              </a:lnSpc>
            </a:pPr>
            <a:r>
              <a:rPr lang="es-ES" sz="2000" dirty="0">
                <a:solidFill>
                  <a:schemeClr val="tx2"/>
                </a:solidFill>
                <a:latin typeface="Arial Nova" panose="020B0504020202020204" pitchFamily="34" charset="0"/>
              </a:rPr>
              <a:t>1187732 </a:t>
            </a:r>
            <a:r>
              <a:rPr lang="es-ES" sz="2000" dirty="0" err="1">
                <a:solidFill>
                  <a:schemeClr val="tx2"/>
                </a:solidFill>
                <a:latin typeface="Arial Nova" panose="020B0504020202020204" pitchFamily="34" charset="0"/>
              </a:rPr>
              <a:t>LOCs</a:t>
            </a:r>
            <a:endParaRPr lang="es-ES" sz="2000" dirty="0">
              <a:solidFill>
                <a:schemeClr val="tx2"/>
              </a:solidFill>
              <a:latin typeface="Arial Nova" panose="020B0504020202020204" pitchFamily="34" charset="0"/>
            </a:endParaRPr>
          </a:p>
          <a:p>
            <a:pPr>
              <a:lnSpc>
                <a:spcPct val="150000"/>
              </a:lnSpc>
            </a:pPr>
            <a:r>
              <a:rPr lang="es-ES" sz="2000" dirty="0">
                <a:solidFill>
                  <a:schemeClr val="tx2"/>
                </a:solidFill>
                <a:latin typeface="Arial Nova" panose="020B0504020202020204" pitchFamily="34" charset="0"/>
              </a:rPr>
              <a:t>4958      Resolved bugs</a:t>
            </a:r>
          </a:p>
        </p:txBody>
      </p:sp>
      <p:pic>
        <p:nvPicPr>
          <p:cNvPr id="17" name="Google Shape;239;p28" descr="King Juan Carlos University - Wikipedia">
            <a:extLst>
              <a:ext uri="{FF2B5EF4-FFF2-40B4-BE49-F238E27FC236}">
                <a16:creationId xmlns:a16="http://schemas.microsoft.com/office/drawing/2014/main" id="{15D9093B-6FCA-B24B-8F32-FC455E982118}"/>
              </a:ext>
            </a:extLst>
          </p:cNvPr>
          <p:cNvPicPr preferRelativeResize="0"/>
          <p:nvPr/>
        </p:nvPicPr>
        <p:blipFill>
          <a:blip r:embed="rId2">
            <a:alphaModFix/>
          </a:blip>
          <a:stretch>
            <a:fillRect/>
          </a:stretch>
        </p:blipFill>
        <p:spPr>
          <a:xfrm>
            <a:off x="8293275" y="4337775"/>
            <a:ext cx="656251" cy="656251"/>
          </a:xfrm>
          <a:prstGeom prst="rect">
            <a:avLst/>
          </a:prstGeom>
          <a:noFill/>
          <a:ln>
            <a:noFill/>
          </a:ln>
        </p:spPr>
      </p:pic>
      <p:sp>
        <p:nvSpPr>
          <p:cNvPr id="19" name="Marcador de número de diapositiva 18">
            <a:extLst>
              <a:ext uri="{FF2B5EF4-FFF2-40B4-BE49-F238E27FC236}">
                <a16:creationId xmlns:a16="http://schemas.microsoft.com/office/drawing/2014/main" id="{605DB0B9-38FA-9943-885A-0DA39FAA382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33</a:t>
            </a:fld>
            <a:endParaRPr lang="es-ES"/>
          </a:p>
        </p:txBody>
      </p:sp>
    </p:spTree>
    <p:extLst>
      <p:ext uri="{BB962C8B-B14F-4D97-AF65-F5344CB8AC3E}">
        <p14:creationId xmlns:p14="http://schemas.microsoft.com/office/powerpoint/2010/main" val="9924536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0236B2-3FA7-F742-9DBE-B98BC20D2B94}"/>
              </a:ext>
            </a:extLst>
          </p:cNvPr>
          <p:cNvSpPr>
            <a:spLocks noGrp="1"/>
          </p:cNvSpPr>
          <p:nvPr>
            <p:ph type="title"/>
          </p:nvPr>
        </p:nvSpPr>
        <p:spPr/>
        <p:txBody>
          <a:bodyPr/>
          <a:lstStyle/>
          <a:p>
            <a:r>
              <a:rPr lang="es-ES" b="1" dirty="0" err="1"/>
              <a:t>Research</a:t>
            </a:r>
            <a:r>
              <a:rPr lang="es-ES" b="1" dirty="0"/>
              <a:t> </a:t>
            </a:r>
            <a:r>
              <a:rPr lang="es-ES" b="1" dirty="0" err="1"/>
              <a:t>questions</a:t>
            </a:r>
            <a:r>
              <a:rPr lang="es-ES" b="1" dirty="0"/>
              <a:t>:</a:t>
            </a:r>
          </a:p>
        </p:txBody>
      </p:sp>
      <p:sp>
        <p:nvSpPr>
          <p:cNvPr id="3" name="Marcador de texto 2">
            <a:extLst>
              <a:ext uri="{FF2B5EF4-FFF2-40B4-BE49-F238E27FC236}">
                <a16:creationId xmlns:a16="http://schemas.microsoft.com/office/drawing/2014/main" id="{BA1BF87D-DBE4-2846-B9D5-997527F927D7}"/>
              </a:ext>
            </a:extLst>
          </p:cNvPr>
          <p:cNvSpPr>
            <a:spLocks noGrp="1"/>
          </p:cNvSpPr>
          <p:nvPr>
            <p:ph type="body" idx="1"/>
          </p:nvPr>
        </p:nvSpPr>
        <p:spPr/>
        <p:txBody>
          <a:bodyPr/>
          <a:lstStyle/>
          <a:p>
            <a:r>
              <a:rPr lang="es-ES" sz="2000" dirty="0">
                <a:latin typeface="Arial Nova" panose="020B0504020202020204" pitchFamily="34" charset="0"/>
              </a:rPr>
              <a:t>RQ1: </a:t>
            </a:r>
            <a:r>
              <a:rPr lang="es-ES" sz="2000" dirty="0" err="1">
                <a:latin typeface="Arial Nova" panose="020B0504020202020204" pitchFamily="34" charset="0"/>
              </a:rPr>
              <a:t>What</a:t>
            </a:r>
            <a:r>
              <a:rPr lang="es-ES" sz="2000" dirty="0">
                <a:latin typeface="Arial Nova" panose="020B0504020202020204" pitchFamily="34" charset="0"/>
              </a:rPr>
              <a:t> </a:t>
            </a:r>
            <a:r>
              <a:rPr lang="es-ES" sz="2000" dirty="0" err="1">
                <a:latin typeface="Arial Nova" panose="020B0504020202020204" pitchFamily="34" charset="0"/>
              </a:rPr>
              <a:t>is</a:t>
            </a:r>
            <a:r>
              <a:rPr lang="es-ES" sz="2000" dirty="0">
                <a:latin typeface="Arial Nova" panose="020B0504020202020204" pitchFamily="34" charset="0"/>
              </a:rPr>
              <a:t> </a:t>
            </a:r>
            <a:r>
              <a:rPr lang="es-ES" sz="2000" dirty="0" err="1">
                <a:latin typeface="Arial Nova" panose="020B0504020202020204" pitchFamily="34" charset="0"/>
              </a:rPr>
              <a:t>the</a:t>
            </a:r>
            <a:r>
              <a:rPr lang="es-ES" sz="2000" dirty="0">
                <a:latin typeface="Arial Nova" panose="020B0504020202020204" pitchFamily="34" charset="0"/>
              </a:rPr>
              <a:t> </a:t>
            </a:r>
            <a:r>
              <a:rPr lang="es-ES" sz="2000" dirty="0" err="1">
                <a:latin typeface="Arial Nova" panose="020B0504020202020204" pitchFamily="34" charset="0"/>
              </a:rPr>
              <a:t>frequency</a:t>
            </a:r>
            <a:r>
              <a:rPr lang="es-ES" sz="2000" dirty="0">
                <a:latin typeface="Arial Nova" panose="020B0504020202020204" pitchFamily="34" charset="0"/>
              </a:rPr>
              <a:t> </a:t>
            </a:r>
            <a:r>
              <a:rPr lang="es-ES" sz="2000" dirty="0" err="1">
                <a:latin typeface="Arial Nova" panose="020B0504020202020204" pitchFamily="34" charset="0"/>
              </a:rPr>
              <a:t>for</a:t>
            </a:r>
            <a:r>
              <a:rPr lang="es-ES" sz="2000" dirty="0">
                <a:latin typeface="Arial Nova" panose="020B0504020202020204" pitchFamily="34" charset="0"/>
              </a:rPr>
              <a:t> a BFC </a:t>
            </a:r>
            <a:r>
              <a:rPr lang="es-ES" sz="2000" dirty="0" err="1">
                <a:latin typeface="Arial Nova" panose="020B0504020202020204" pitchFamily="34" charset="0"/>
              </a:rPr>
              <a:t>being</a:t>
            </a:r>
            <a:r>
              <a:rPr lang="es-ES" sz="2000" dirty="0">
                <a:latin typeface="Arial Nova" panose="020B0504020202020204" pitchFamily="34" charset="0"/>
              </a:rPr>
              <a:t> </a:t>
            </a:r>
            <a:r>
              <a:rPr lang="es-ES" sz="2000" dirty="0" err="1">
                <a:latin typeface="Arial Nova" panose="020B0504020202020204" pitchFamily="34" charset="0"/>
              </a:rPr>
              <a:t>caused</a:t>
            </a:r>
            <a:r>
              <a:rPr lang="es-ES" sz="2000" dirty="0">
                <a:latin typeface="Arial Nova" panose="020B0504020202020204" pitchFamily="34" charset="0"/>
              </a:rPr>
              <a:t> </a:t>
            </a:r>
            <a:r>
              <a:rPr lang="es-ES" sz="2000" dirty="0" err="1">
                <a:latin typeface="Arial Nova" panose="020B0504020202020204" pitchFamily="34" charset="0"/>
              </a:rPr>
              <a:t>by</a:t>
            </a:r>
            <a:r>
              <a:rPr lang="es-ES" sz="2000" dirty="0">
                <a:latin typeface="Arial Nova" panose="020B0504020202020204" pitchFamily="34" charset="0"/>
              </a:rPr>
              <a:t> a BIC?</a:t>
            </a:r>
          </a:p>
          <a:p>
            <a:pPr lvl="1"/>
            <a:r>
              <a:rPr lang="es-ES" sz="1800" dirty="0">
                <a:latin typeface="Arial Nova" panose="020B0504020202020204" pitchFamily="34" charset="0"/>
              </a:rPr>
              <a:t>RQ1.1: </a:t>
            </a:r>
            <a:r>
              <a:rPr lang="es-ES" sz="1800" dirty="0" err="1">
                <a:latin typeface="Arial Nova" panose="020B0504020202020204" pitchFamily="34" charset="0"/>
              </a:rPr>
              <a:t>Which</a:t>
            </a:r>
            <a:r>
              <a:rPr lang="es-ES" sz="1800" dirty="0">
                <a:latin typeface="Arial Nova" panose="020B0504020202020204" pitchFamily="34" charset="0"/>
              </a:rPr>
              <a:t> </a:t>
            </a:r>
            <a:r>
              <a:rPr lang="es-ES" sz="1800" dirty="0" err="1">
                <a:latin typeface="Arial Nova" panose="020B0504020202020204" pitchFamily="34" charset="0"/>
              </a:rPr>
              <a:t>reasons</a:t>
            </a:r>
            <a:r>
              <a:rPr lang="es-ES" sz="1800" dirty="0">
                <a:latin typeface="Arial Nova" panose="020B0504020202020204" pitchFamily="34" charset="0"/>
              </a:rPr>
              <a:t> can </a:t>
            </a:r>
            <a:r>
              <a:rPr lang="es-ES" sz="1800" dirty="0" err="1">
                <a:latin typeface="Arial Nova" panose="020B0504020202020204" pitchFamily="34" charset="0"/>
              </a:rPr>
              <a:t>explain</a:t>
            </a:r>
            <a:r>
              <a:rPr lang="es-ES" sz="1800" dirty="0">
                <a:latin typeface="Arial Nova" panose="020B0504020202020204" pitchFamily="34" charset="0"/>
              </a:rPr>
              <a:t> </a:t>
            </a:r>
            <a:r>
              <a:rPr lang="es-ES" sz="1800" dirty="0" err="1">
                <a:latin typeface="Arial Nova" panose="020B0504020202020204" pitchFamily="34" charset="0"/>
              </a:rPr>
              <a:t>that</a:t>
            </a:r>
            <a:r>
              <a:rPr lang="es-ES" sz="1800" dirty="0">
                <a:latin typeface="Arial Nova" panose="020B0504020202020204" pitchFamily="34" charset="0"/>
              </a:rPr>
              <a:t> a BFC </a:t>
            </a:r>
            <a:r>
              <a:rPr lang="es-ES" sz="1800" dirty="0" err="1">
                <a:latin typeface="Arial Nova" panose="020B0504020202020204" pitchFamily="34" charset="0"/>
              </a:rPr>
              <a:t>is</a:t>
            </a:r>
            <a:r>
              <a:rPr lang="es-ES" sz="1800" dirty="0">
                <a:latin typeface="Arial Nova" panose="020B0504020202020204" pitchFamily="34" charset="0"/>
              </a:rPr>
              <a:t> </a:t>
            </a:r>
            <a:r>
              <a:rPr lang="es-ES" sz="1800" dirty="0" err="1">
                <a:latin typeface="Arial Nova" panose="020B0504020202020204" pitchFamily="34" charset="0"/>
              </a:rPr>
              <a:t>not</a:t>
            </a:r>
            <a:r>
              <a:rPr lang="es-ES" sz="1800" dirty="0">
                <a:latin typeface="Arial Nova" panose="020B0504020202020204" pitchFamily="34" charset="0"/>
              </a:rPr>
              <a:t> </a:t>
            </a:r>
            <a:r>
              <a:rPr lang="es-ES" sz="1800" dirty="0" err="1">
                <a:latin typeface="Arial Nova" panose="020B0504020202020204" pitchFamily="34" charset="0"/>
              </a:rPr>
              <a:t>caused</a:t>
            </a:r>
            <a:r>
              <a:rPr lang="es-ES" sz="1800" dirty="0">
                <a:latin typeface="Arial Nova" panose="020B0504020202020204" pitchFamily="34" charset="0"/>
              </a:rPr>
              <a:t> </a:t>
            </a:r>
            <a:r>
              <a:rPr lang="es-ES" sz="1800" dirty="0" err="1">
                <a:latin typeface="Arial Nova" panose="020B0504020202020204" pitchFamily="34" charset="0"/>
              </a:rPr>
              <a:t>by</a:t>
            </a:r>
            <a:r>
              <a:rPr lang="es-ES" sz="1800" dirty="0">
                <a:latin typeface="Arial Nova" panose="020B0504020202020204" pitchFamily="34" charset="0"/>
              </a:rPr>
              <a:t> a BIC?</a:t>
            </a:r>
          </a:p>
          <a:p>
            <a:pPr lvl="1"/>
            <a:r>
              <a:rPr lang="es-ES" sz="1800" dirty="0">
                <a:latin typeface="Arial Nova" panose="020B0504020202020204" pitchFamily="34" charset="0"/>
              </a:rPr>
              <a:t>RQ1.2: </a:t>
            </a:r>
            <a:r>
              <a:rPr lang="es-ES" sz="1800" dirty="0" err="1">
                <a:latin typeface="Arial Nova" panose="020B0504020202020204" pitchFamily="34" charset="0"/>
              </a:rPr>
              <a:t>Could</a:t>
            </a:r>
            <a:r>
              <a:rPr lang="es-ES" sz="1800" dirty="0">
                <a:latin typeface="Arial Nova" panose="020B0504020202020204" pitchFamily="34" charset="0"/>
              </a:rPr>
              <a:t> </a:t>
            </a:r>
            <a:r>
              <a:rPr lang="es-ES" sz="1800" dirty="0" err="1">
                <a:latin typeface="Arial Nova" panose="020B0504020202020204" pitchFamily="34" charset="0"/>
              </a:rPr>
              <a:t>the</a:t>
            </a:r>
            <a:r>
              <a:rPr lang="es-ES" sz="1800" dirty="0">
                <a:latin typeface="Arial Nova" panose="020B0504020202020204" pitchFamily="34" charset="0"/>
              </a:rPr>
              <a:t> </a:t>
            </a:r>
            <a:r>
              <a:rPr lang="es-ES" sz="1800" dirty="0" err="1">
                <a:latin typeface="Arial Nova" panose="020B0504020202020204" pitchFamily="34" charset="0"/>
              </a:rPr>
              <a:t>location</a:t>
            </a:r>
            <a:r>
              <a:rPr lang="es-ES" sz="1800" dirty="0">
                <a:latin typeface="Arial Nova" panose="020B0504020202020204" pitchFamily="34" charset="0"/>
              </a:rPr>
              <a:t> of a bug be </a:t>
            </a:r>
            <a:r>
              <a:rPr lang="es-ES" sz="1800" dirty="0" err="1">
                <a:latin typeface="Arial Nova" panose="020B0504020202020204" pitchFamily="34" charset="0"/>
              </a:rPr>
              <a:t>modeled</a:t>
            </a:r>
            <a:r>
              <a:rPr lang="es-ES" sz="1800" dirty="0">
                <a:latin typeface="Arial Nova" panose="020B0504020202020204" pitchFamily="34" charset="0"/>
              </a:rPr>
              <a:t> </a:t>
            </a:r>
            <a:r>
              <a:rPr lang="es-ES" sz="1800" dirty="0" err="1">
                <a:latin typeface="Arial Nova" panose="020B0504020202020204" pitchFamily="34" charset="0"/>
              </a:rPr>
              <a:t>on</a:t>
            </a:r>
            <a:r>
              <a:rPr lang="es-ES" sz="1800" dirty="0">
                <a:latin typeface="Arial Nova" panose="020B0504020202020204" pitchFamily="34" charset="0"/>
              </a:rPr>
              <a:t> </a:t>
            </a:r>
            <a:r>
              <a:rPr lang="es-ES" sz="1800" dirty="0" err="1">
                <a:latin typeface="Arial Nova" panose="020B0504020202020204" pitchFamily="34" charset="0"/>
              </a:rPr>
              <a:t>the</a:t>
            </a:r>
            <a:r>
              <a:rPr lang="es-ES" sz="1800" dirty="0">
                <a:latin typeface="Arial Nova" panose="020B0504020202020204" pitchFamily="34" charset="0"/>
              </a:rPr>
              <a:t> BIC and </a:t>
            </a:r>
            <a:r>
              <a:rPr lang="es-ES" sz="1800" dirty="0" err="1">
                <a:latin typeface="Arial Nova" panose="020B0504020202020204" pitchFamily="34" charset="0"/>
              </a:rPr>
              <a:t>the</a:t>
            </a:r>
            <a:r>
              <a:rPr lang="es-ES" sz="1800" dirty="0">
                <a:latin typeface="Arial Nova" panose="020B0504020202020204" pitchFamily="34" charset="0"/>
              </a:rPr>
              <a:t> FFM?</a:t>
            </a:r>
          </a:p>
          <a:p>
            <a:pPr marL="596900" lvl="1" indent="0">
              <a:buNone/>
            </a:pPr>
            <a:endParaRPr lang="es-ES" dirty="0">
              <a:latin typeface="Arial Nova" panose="020B0504020202020204" pitchFamily="34" charset="0"/>
            </a:endParaRPr>
          </a:p>
          <a:p>
            <a:r>
              <a:rPr lang="es-ES" sz="2000" dirty="0">
                <a:latin typeface="Arial Nova" panose="020B0504020202020204" pitchFamily="34" charset="0"/>
              </a:rPr>
              <a:t>RQ2: </a:t>
            </a:r>
            <a:r>
              <a:rPr lang="es-ES" sz="2000" dirty="0" err="1">
                <a:latin typeface="Arial Nova" panose="020B0504020202020204" pitchFamily="34" charset="0"/>
              </a:rPr>
              <a:t>What</a:t>
            </a:r>
            <a:r>
              <a:rPr lang="es-ES" sz="2000" dirty="0">
                <a:latin typeface="Arial Nova" panose="020B0504020202020204" pitchFamily="34" charset="0"/>
              </a:rPr>
              <a:t> are </a:t>
            </a:r>
            <a:r>
              <a:rPr lang="es-ES" sz="2000" dirty="0" err="1">
                <a:latin typeface="Arial Nova" panose="020B0504020202020204" pitchFamily="34" charset="0"/>
              </a:rPr>
              <a:t>the</a:t>
            </a:r>
            <a:r>
              <a:rPr lang="es-ES" sz="2000" dirty="0">
                <a:latin typeface="Arial Nova" panose="020B0504020202020204" pitchFamily="34" charset="0"/>
              </a:rPr>
              <a:t> </a:t>
            </a:r>
            <a:r>
              <a:rPr lang="es-ES" sz="2000" dirty="0" err="1">
                <a:latin typeface="Arial Nova" panose="020B0504020202020204" pitchFamily="34" charset="0"/>
              </a:rPr>
              <a:t>specifications</a:t>
            </a:r>
            <a:r>
              <a:rPr lang="es-ES" sz="2000" dirty="0">
                <a:latin typeface="Arial Nova" panose="020B0504020202020204" pitchFamily="34" charset="0"/>
              </a:rPr>
              <a:t> </a:t>
            </a:r>
            <a:r>
              <a:rPr lang="es-ES" sz="2000" dirty="0" err="1">
                <a:latin typeface="Arial Nova" panose="020B0504020202020204" pitchFamily="34" charset="0"/>
              </a:rPr>
              <a:t>that</a:t>
            </a:r>
            <a:r>
              <a:rPr lang="es-ES" sz="2000" dirty="0">
                <a:latin typeface="Arial Nova" panose="020B0504020202020204" pitchFamily="34" charset="0"/>
              </a:rPr>
              <a:t> define </a:t>
            </a:r>
            <a:r>
              <a:rPr lang="es-ES" sz="2000" dirty="0" err="1">
                <a:latin typeface="Arial Nova" panose="020B0504020202020204" pitchFamily="34" charset="0"/>
              </a:rPr>
              <a:t>the</a:t>
            </a:r>
            <a:r>
              <a:rPr lang="es-ES" sz="2000" dirty="0">
                <a:latin typeface="Arial Nova" panose="020B0504020202020204" pitchFamily="34" charset="0"/>
              </a:rPr>
              <a:t> </a:t>
            </a:r>
            <a:r>
              <a:rPr lang="es-ES" sz="2000" dirty="0" err="1">
                <a:latin typeface="Arial Nova" panose="020B0504020202020204" pitchFamily="34" charset="0"/>
              </a:rPr>
              <a:t>effectiveness</a:t>
            </a:r>
            <a:r>
              <a:rPr lang="es-ES" sz="2000" dirty="0">
                <a:latin typeface="Arial Nova" panose="020B0504020202020204" pitchFamily="34" charset="0"/>
              </a:rPr>
              <a:t> of </a:t>
            </a:r>
            <a:r>
              <a:rPr lang="es-ES" sz="2000" dirty="0" err="1">
                <a:latin typeface="Arial Nova" panose="020B0504020202020204" pitchFamily="34" charset="0"/>
              </a:rPr>
              <a:t>an</a:t>
            </a:r>
            <a:r>
              <a:rPr lang="es-ES" sz="2000" dirty="0">
                <a:latin typeface="Arial Nova" panose="020B0504020202020204" pitchFamily="34" charset="0"/>
              </a:rPr>
              <a:t> </a:t>
            </a:r>
            <a:r>
              <a:rPr lang="es-ES" sz="2000" dirty="0" err="1">
                <a:latin typeface="Arial Nova" panose="020B0504020202020204" pitchFamily="34" charset="0"/>
              </a:rPr>
              <a:t>algorithm</a:t>
            </a:r>
            <a:r>
              <a:rPr lang="es-ES" sz="2000" dirty="0">
                <a:latin typeface="Arial Nova" panose="020B0504020202020204" pitchFamily="34" charset="0"/>
              </a:rPr>
              <a:t> </a:t>
            </a:r>
            <a:r>
              <a:rPr lang="es-ES" sz="2000" dirty="0" err="1">
                <a:latin typeface="Arial Nova" panose="020B0504020202020204" pitchFamily="34" charset="0"/>
              </a:rPr>
              <a:t>used</a:t>
            </a:r>
            <a:r>
              <a:rPr lang="es-ES" sz="2000" dirty="0">
                <a:latin typeface="Arial Nova" panose="020B0504020202020204" pitchFamily="34" charset="0"/>
              </a:rPr>
              <a:t> to </a:t>
            </a:r>
            <a:r>
              <a:rPr lang="es-ES" sz="2000" dirty="0" err="1">
                <a:latin typeface="Arial Nova" panose="020B0504020202020204" pitchFamily="34" charset="0"/>
              </a:rPr>
              <a:t>locate</a:t>
            </a:r>
            <a:r>
              <a:rPr lang="es-ES" sz="2000" dirty="0">
                <a:latin typeface="Arial Nova" panose="020B0504020202020204" pitchFamily="34" charset="0"/>
              </a:rPr>
              <a:t> </a:t>
            </a:r>
            <a:r>
              <a:rPr lang="es-ES" sz="2000" dirty="0" err="1">
                <a:latin typeface="Arial Nova" panose="020B0504020202020204" pitchFamily="34" charset="0"/>
              </a:rPr>
              <a:t>the</a:t>
            </a:r>
            <a:r>
              <a:rPr lang="es-ES" sz="2000" dirty="0">
                <a:latin typeface="Arial Nova" panose="020B0504020202020204" pitchFamily="34" charset="0"/>
              </a:rPr>
              <a:t> </a:t>
            </a:r>
            <a:r>
              <a:rPr lang="es-ES" sz="2000" dirty="0" err="1">
                <a:latin typeface="Arial Nova" panose="020B0504020202020204" pitchFamily="34" charset="0"/>
              </a:rPr>
              <a:t>origin</a:t>
            </a:r>
            <a:r>
              <a:rPr lang="es-ES" sz="2000" dirty="0">
                <a:latin typeface="Arial Nova" panose="020B0504020202020204" pitchFamily="34" charset="0"/>
              </a:rPr>
              <a:t> of a bug?</a:t>
            </a:r>
          </a:p>
          <a:p>
            <a:pPr lvl="1"/>
            <a:r>
              <a:rPr lang="es-ES" sz="1800" dirty="0">
                <a:latin typeface="Arial Nova" panose="020B0504020202020204" pitchFamily="34" charset="0"/>
              </a:rPr>
              <a:t>RQ2: </a:t>
            </a:r>
            <a:r>
              <a:rPr lang="es-ES" sz="1800" dirty="0" err="1">
                <a:latin typeface="Arial Nova" panose="020B0504020202020204" pitchFamily="34" charset="0"/>
              </a:rPr>
              <a:t>Which</a:t>
            </a:r>
            <a:r>
              <a:rPr lang="es-ES" sz="1800" dirty="0">
                <a:latin typeface="Arial Nova" panose="020B0504020202020204" pitchFamily="34" charset="0"/>
              </a:rPr>
              <a:t> </a:t>
            </a:r>
            <a:r>
              <a:rPr lang="es-ES" sz="1800" dirty="0" err="1">
                <a:latin typeface="Arial Nova" panose="020B0504020202020204" pitchFamily="34" charset="0"/>
              </a:rPr>
              <a:t>reasons</a:t>
            </a:r>
            <a:r>
              <a:rPr lang="es-ES" sz="1800" dirty="0">
                <a:latin typeface="Arial Nova" panose="020B0504020202020204" pitchFamily="34" charset="0"/>
              </a:rPr>
              <a:t> </a:t>
            </a:r>
            <a:r>
              <a:rPr lang="es-ES" sz="1800" dirty="0" err="1">
                <a:latin typeface="Arial Nova" panose="020B0504020202020204" pitchFamily="34" charset="0"/>
              </a:rPr>
              <a:t>caused</a:t>
            </a:r>
            <a:r>
              <a:rPr lang="es-ES" sz="1800" dirty="0">
                <a:latin typeface="Arial Nova" panose="020B0504020202020204" pitchFamily="34" charset="0"/>
              </a:rPr>
              <a:t> </a:t>
            </a:r>
            <a:r>
              <a:rPr lang="es-ES" sz="1800" dirty="0" err="1">
                <a:latin typeface="Arial Nova" panose="020B0504020202020204" pitchFamily="34" charset="0"/>
              </a:rPr>
              <a:t>that</a:t>
            </a:r>
            <a:r>
              <a:rPr lang="es-ES" sz="1800" dirty="0">
                <a:latin typeface="Arial Nova" panose="020B0504020202020204" pitchFamily="34" charset="0"/>
              </a:rPr>
              <a:t> a </a:t>
            </a:r>
            <a:r>
              <a:rPr lang="es-ES" sz="1800" dirty="0" err="1">
                <a:latin typeface="Arial Nova" panose="020B0504020202020204" pitchFamily="34" charset="0"/>
              </a:rPr>
              <a:t>previous</a:t>
            </a:r>
            <a:r>
              <a:rPr lang="es-ES" sz="1800" dirty="0">
                <a:latin typeface="Arial Nova" panose="020B0504020202020204" pitchFamily="34" charset="0"/>
              </a:rPr>
              <a:t> </a:t>
            </a:r>
            <a:r>
              <a:rPr lang="es-ES" sz="1800" dirty="0" err="1">
                <a:latin typeface="Arial Nova" panose="020B0504020202020204" pitchFamily="34" charset="0"/>
              </a:rPr>
              <a:t>commit</a:t>
            </a:r>
            <a:r>
              <a:rPr lang="es-ES" sz="1800" dirty="0">
                <a:latin typeface="Arial Nova" panose="020B0504020202020204" pitchFamily="34" charset="0"/>
              </a:rPr>
              <a:t> </a:t>
            </a:r>
            <a:r>
              <a:rPr lang="es-ES" sz="1800" dirty="0" err="1">
                <a:latin typeface="Arial Nova" panose="020B0504020202020204" pitchFamily="34" charset="0"/>
              </a:rPr>
              <a:t>was</a:t>
            </a:r>
            <a:r>
              <a:rPr lang="es-ES" sz="1800" dirty="0">
                <a:latin typeface="Arial Nova" panose="020B0504020202020204" pitchFamily="34" charset="0"/>
              </a:rPr>
              <a:t> </a:t>
            </a:r>
            <a:r>
              <a:rPr lang="es-ES" sz="1800" dirty="0" err="1">
                <a:latin typeface="Arial Nova" panose="020B0504020202020204" pitchFamily="34" charset="0"/>
              </a:rPr>
              <a:t>not</a:t>
            </a:r>
            <a:r>
              <a:rPr lang="es-ES" sz="1800" dirty="0">
                <a:latin typeface="Arial Nova" panose="020B0504020202020204" pitchFamily="34" charset="0"/>
              </a:rPr>
              <a:t> </a:t>
            </a:r>
            <a:r>
              <a:rPr lang="es-ES" sz="1800" dirty="0" err="1">
                <a:latin typeface="Arial Nova" panose="020B0504020202020204" pitchFamily="34" charset="0"/>
              </a:rPr>
              <a:t>the</a:t>
            </a:r>
            <a:r>
              <a:rPr lang="es-ES" sz="1800" dirty="0">
                <a:latin typeface="Arial Nova" panose="020B0504020202020204" pitchFamily="34" charset="0"/>
              </a:rPr>
              <a:t> BIC?</a:t>
            </a:r>
          </a:p>
        </p:txBody>
      </p:sp>
      <p:pic>
        <p:nvPicPr>
          <p:cNvPr id="4" name="Google Shape;239;p28" descr="King Juan Carlos University - Wikipedia">
            <a:extLst>
              <a:ext uri="{FF2B5EF4-FFF2-40B4-BE49-F238E27FC236}">
                <a16:creationId xmlns:a16="http://schemas.microsoft.com/office/drawing/2014/main" id="{78A52B5A-97CD-8C43-8F76-F537FAD88EE2}"/>
              </a:ext>
            </a:extLst>
          </p:cNvPr>
          <p:cNvPicPr preferRelativeResize="0"/>
          <p:nvPr/>
        </p:nvPicPr>
        <p:blipFill>
          <a:blip r:embed="rId2">
            <a:alphaModFix/>
          </a:blip>
          <a:stretch>
            <a:fillRect/>
          </a:stretch>
        </p:blipFill>
        <p:spPr>
          <a:xfrm>
            <a:off x="8293275" y="4337775"/>
            <a:ext cx="656251" cy="656251"/>
          </a:xfrm>
          <a:prstGeom prst="rect">
            <a:avLst/>
          </a:prstGeom>
          <a:noFill/>
          <a:ln>
            <a:noFill/>
          </a:ln>
        </p:spPr>
      </p:pic>
      <p:sp>
        <p:nvSpPr>
          <p:cNvPr id="6" name="Marcador de número de diapositiva 5">
            <a:extLst>
              <a:ext uri="{FF2B5EF4-FFF2-40B4-BE49-F238E27FC236}">
                <a16:creationId xmlns:a16="http://schemas.microsoft.com/office/drawing/2014/main" id="{B2CB2890-DBBA-8D44-9E20-5C681E71F1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34</a:t>
            </a:fld>
            <a:endParaRPr lang="es-ES"/>
          </a:p>
        </p:txBody>
      </p:sp>
    </p:spTree>
    <p:extLst>
      <p:ext uri="{BB962C8B-B14F-4D97-AF65-F5344CB8AC3E}">
        <p14:creationId xmlns:p14="http://schemas.microsoft.com/office/powerpoint/2010/main" val="21602268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A78056-7A82-6B4B-BDB2-E3CAFAF7AF6F}"/>
              </a:ext>
            </a:extLst>
          </p:cNvPr>
          <p:cNvSpPr>
            <a:spLocks noGrp="1"/>
          </p:cNvSpPr>
          <p:nvPr>
            <p:ph type="title"/>
          </p:nvPr>
        </p:nvSpPr>
        <p:spPr/>
        <p:txBody>
          <a:bodyPr/>
          <a:lstStyle/>
          <a:p>
            <a:r>
              <a:rPr lang="es-ES" b="1" dirty="0" err="1"/>
              <a:t>Methodology</a:t>
            </a:r>
            <a:endParaRPr lang="es-ES" b="1" dirty="0"/>
          </a:p>
        </p:txBody>
      </p:sp>
      <p:pic>
        <p:nvPicPr>
          <p:cNvPr id="11" name="Imagen 10">
            <a:extLst>
              <a:ext uri="{FF2B5EF4-FFF2-40B4-BE49-F238E27FC236}">
                <a16:creationId xmlns:a16="http://schemas.microsoft.com/office/drawing/2014/main" id="{A1B7C5A5-EB66-604A-8D1A-27CAA8DE324A}"/>
              </a:ext>
            </a:extLst>
          </p:cNvPr>
          <p:cNvPicPr>
            <a:picLocks noChangeAspect="1"/>
          </p:cNvPicPr>
          <p:nvPr/>
        </p:nvPicPr>
        <p:blipFill>
          <a:blip r:embed="rId2"/>
          <a:stretch>
            <a:fillRect/>
          </a:stretch>
        </p:blipFill>
        <p:spPr>
          <a:xfrm>
            <a:off x="311700" y="1264966"/>
            <a:ext cx="8647666" cy="3072809"/>
          </a:xfrm>
          <a:prstGeom prst="rect">
            <a:avLst/>
          </a:prstGeom>
        </p:spPr>
      </p:pic>
      <p:sp>
        <p:nvSpPr>
          <p:cNvPr id="12" name="Rectángulo 11">
            <a:extLst>
              <a:ext uri="{FF2B5EF4-FFF2-40B4-BE49-F238E27FC236}">
                <a16:creationId xmlns:a16="http://schemas.microsoft.com/office/drawing/2014/main" id="{14C0AD80-39E0-344C-950C-AEF9D36D755F}"/>
              </a:ext>
            </a:extLst>
          </p:cNvPr>
          <p:cNvSpPr/>
          <p:nvPr/>
        </p:nvSpPr>
        <p:spPr>
          <a:xfrm>
            <a:off x="301860" y="1116667"/>
            <a:ext cx="5259760" cy="3369405"/>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Rectángulo 12">
            <a:extLst>
              <a:ext uri="{FF2B5EF4-FFF2-40B4-BE49-F238E27FC236}">
                <a16:creationId xmlns:a16="http://schemas.microsoft.com/office/drawing/2014/main" id="{2727FDC8-52DC-3C4A-B26F-D4B589E36695}"/>
              </a:ext>
            </a:extLst>
          </p:cNvPr>
          <p:cNvSpPr/>
          <p:nvPr/>
        </p:nvSpPr>
        <p:spPr>
          <a:xfrm>
            <a:off x="5571460" y="1104919"/>
            <a:ext cx="3514972" cy="336940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16" name="Google Shape;239;p28" descr="King Juan Carlos University - Wikipedia">
            <a:extLst>
              <a:ext uri="{FF2B5EF4-FFF2-40B4-BE49-F238E27FC236}">
                <a16:creationId xmlns:a16="http://schemas.microsoft.com/office/drawing/2014/main" id="{19729756-4CDA-4A47-935D-B8B8D4DE6EEF}"/>
              </a:ext>
            </a:extLst>
          </p:cNvPr>
          <p:cNvPicPr preferRelativeResize="0"/>
          <p:nvPr/>
        </p:nvPicPr>
        <p:blipFill>
          <a:blip r:embed="rId3">
            <a:alphaModFix/>
          </a:blip>
          <a:stretch>
            <a:fillRect/>
          </a:stretch>
        </p:blipFill>
        <p:spPr>
          <a:xfrm>
            <a:off x="8303115" y="4393439"/>
            <a:ext cx="656251" cy="656251"/>
          </a:xfrm>
          <a:prstGeom prst="rect">
            <a:avLst/>
          </a:prstGeom>
          <a:noFill/>
          <a:ln>
            <a:noFill/>
          </a:ln>
        </p:spPr>
      </p:pic>
      <p:sp>
        <p:nvSpPr>
          <p:cNvPr id="18" name="Marcador de número de diapositiva 17">
            <a:extLst>
              <a:ext uri="{FF2B5EF4-FFF2-40B4-BE49-F238E27FC236}">
                <a16:creationId xmlns:a16="http://schemas.microsoft.com/office/drawing/2014/main" id="{7C70B16C-43F6-DF4E-83CB-5E2266F054B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35</a:t>
            </a:fld>
            <a:endParaRPr lang="es-ES"/>
          </a:p>
        </p:txBody>
      </p:sp>
    </p:spTree>
    <p:extLst>
      <p:ext uri="{BB962C8B-B14F-4D97-AF65-F5344CB8AC3E}">
        <p14:creationId xmlns:p14="http://schemas.microsoft.com/office/powerpoint/2010/main" val="3022233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2DDB5C-58F6-D041-BDC6-01E0C0A8F9CC}"/>
              </a:ext>
            </a:extLst>
          </p:cNvPr>
          <p:cNvSpPr>
            <a:spLocks noGrp="1"/>
          </p:cNvSpPr>
          <p:nvPr>
            <p:ph type="title"/>
          </p:nvPr>
        </p:nvSpPr>
        <p:spPr/>
        <p:txBody>
          <a:bodyPr/>
          <a:lstStyle/>
          <a:p>
            <a:r>
              <a:rPr lang="es-ES" b="1" dirty="0" err="1"/>
              <a:t>Methodology</a:t>
            </a:r>
            <a:endParaRPr lang="en-US" dirty="0"/>
          </a:p>
        </p:txBody>
      </p:sp>
      <p:sp>
        <p:nvSpPr>
          <p:cNvPr id="4" name="Marcador de número de diapositiva 3">
            <a:extLst>
              <a:ext uri="{FF2B5EF4-FFF2-40B4-BE49-F238E27FC236}">
                <a16:creationId xmlns:a16="http://schemas.microsoft.com/office/drawing/2014/main" id="{A6AC62D1-65FF-2C4B-9B0A-9D28DAFDFD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36</a:t>
            </a:fld>
            <a:endParaRPr lang="es-ES"/>
          </a:p>
        </p:txBody>
      </p:sp>
      <p:pic>
        <p:nvPicPr>
          <p:cNvPr id="5" name="Imagen 4">
            <a:extLst>
              <a:ext uri="{FF2B5EF4-FFF2-40B4-BE49-F238E27FC236}">
                <a16:creationId xmlns:a16="http://schemas.microsoft.com/office/drawing/2014/main" id="{4863FF96-667F-2C48-A535-7F51A1FADB9A}"/>
              </a:ext>
            </a:extLst>
          </p:cNvPr>
          <p:cNvPicPr>
            <a:picLocks noChangeAspect="1"/>
          </p:cNvPicPr>
          <p:nvPr/>
        </p:nvPicPr>
        <p:blipFill rotWithShape="1">
          <a:blip r:embed="rId2"/>
          <a:srcRect l="47124" t="40260" r="25632" b="29200"/>
          <a:stretch/>
        </p:blipFill>
        <p:spPr>
          <a:xfrm>
            <a:off x="464341" y="1499608"/>
            <a:ext cx="4223380" cy="2663853"/>
          </a:xfrm>
          <a:prstGeom prst="rect">
            <a:avLst/>
          </a:prstGeom>
          <a:ln w="28575">
            <a:solidFill>
              <a:schemeClr val="bg2"/>
            </a:solidFill>
          </a:ln>
        </p:spPr>
      </p:pic>
      <p:sp>
        <p:nvSpPr>
          <p:cNvPr id="6" name="Elipse 5">
            <a:extLst>
              <a:ext uri="{FF2B5EF4-FFF2-40B4-BE49-F238E27FC236}">
                <a16:creationId xmlns:a16="http://schemas.microsoft.com/office/drawing/2014/main" id="{B362D207-0AB7-D349-9349-B9F34F76C5FC}"/>
              </a:ext>
            </a:extLst>
          </p:cNvPr>
          <p:cNvSpPr/>
          <p:nvPr/>
        </p:nvSpPr>
        <p:spPr>
          <a:xfrm>
            <a:off x="1339449" y="3290661"/>
            <a:ext cx="2489595" cy="981027"/>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adroTexto 6">
            <a:extLst>
              <a:ext uri="{FF2B5EF4-FFF2-40B4-BE49-F238E27FC236}">
                <a16:creationId xmlns:a16="http://schemas.microsoft.com/office/drawing/2014/main" id="{E3C1EFD5-8FC7-7A48-BCEB-E949C58A0C5E}"/>
              </a:ext>
            </a:extLst>
          </p:cNvPr>
          <p:cNvSpPr txBox="1"/>
          <p:nvPr/>
        </p:nvSpPr>
        <p:spPr>
          <a:xfrm>
            <a:off x="5917402" y="1314942"/>
            <a:ext cx="1875236" cy="369332"/>
          </a:xfrm>
          <a:prstGeom prst="rect">
            <a:avLst/>
          </a:prstGeom>
          <a:noFill/>
        </p:spPr>
        <p:txBody>
          <a:bodyPr wrap="square" rtlCol="0">
            <a:spAutoFit/>
          </a:bodyPr>
          <a:lstStyle/>
          <a:p>
            <a:r>
              <a:rPr lang="en-US" sz="1800" b="1" dirty="0">
                <a:solidFill>
                  <a:schemeClr val="tx1"/>
                </a:solidFill>
                <a:latin typeface="Arial Nova" panose="020B0504020202020204" pitchFamily="34" charset="0"/>
              </a:rPr>
              <a:t>GOLDEN SET</a:t>
            </a:r>
          </a:p>
        </p:txBody>
      </p:sp>
      <p:sp>
        <p:nvSpPr>
          <p:cNvPr id="8" name="CuadroTexto 7">
            <a:extLst>
              <a:ext uri="{FF2B5EF4-FFF2-40B4-BE49-F238E27FC236}">
                <a16:creationId xmlns:a16="http://schemas.microsoft.com/office/drawing/2014/main" id="{95139056-9B5C-2741-862B-92E44A5577F8}"/>
              </a:ext>
            </a:extLst>
          </p:cNvPr>
          <p:cNvSpPr txBox="1"/>
          <p:nvPr/>
        </p:nvSpPr>
        <p:spPr>
          <a:xfrm>
            <a:off x="5003003" y="4271689"/>
            <a:ext cx="3829297" cy="369332"/>
          </a:xfrm>
          <a:prstGeom prst="rect">
            <a:avLst/>
          </a:prstGeom>
          <a:noFill/>
          <a:ln w="28575">
            <a:solidFill>
              <a:schemeClr val="bg2"/>
            </a:solidFill>
          </a:ln>
        </p:spPr>
        <p:txBody>
          <a:bodyPr wrap="square" rtlCol="0">
            <a:spAutoFit/>
          </a:bodyPr>
          <a:lstStyle/>
          <a:p>
            <a:r>
              <a:rPr lang="en-US" sz="1800" b="1" dirty="0">
                <a:solidFill>
                  <a:schemeClr val="tx1"/>
                </a:solidFill>
                <a:latin typeface="Arial Nova" panose="020B0504020202020204" pitchFamily="34" charset="0"/>
              </a:rPr>
              <a:t>Precision        Recall       F1- Score</a:t>
            </a:r>
          </a:p>
        </p:txBody>
      </p:sp>
      <p:sp>
        <p:nvSpPr>
          <p:cNvPr id="9" name="CuadroTexto 8">
            <a:extLst>
              <a:ext uri="{FF2B5EF4-FFF2-40B4-BE49-F238E27FC236}">
                <a16:creationId xmlns:a16="http://schemas.microsoft.com/office/drawing/2014/main" id="{6317738C-CF3C-B74D-AC8C-E413FD2FF0A0}"/>
              </a:ext>
            </a:extLst>
          </p:cNvPr>
          <p:cNvSpPr txBox="1"/>
          <p:nvPr/>
        </p:nvSpPr>
        <p:spPr>
          <a:xfrm>
            <a:off x="5598812" y="2185408"/>
            <a:ext cx="2426498" cy="1477328"/>
          </a:xfrm>
          <a:prstGeom prst="rect">
            <a:avLst/>
          </a:prstGeom>
          <a:noFill/>
        </p:spPr>
        <p:txBody>
          <a:bodyPr wrap="square" rtlCol="0">
            <a:spAutoFit/>
          </a:bodyPr>
          <a:lstStyle/>
          <a:p>
            <a:r>
              <a:rPr lang="en-US" sz="1800" b="1" dirty="0">
                <a:solidFill>
                  <a:schemeClr val="tx1"/>
                </a:solidFill>
                <a:latin typeface="Arial Nova" panose="020B0504020202020204" pitchFamily="34" charset="0"/>
              </a:rPr>
              <a:t>1) SZZ algorithm</a:t>
            </a:r>
          </a:p>
          <a:p>
            <a:endParaRPr lang="en-US" sz="1800" b="1" dirty="0">
              <a:solidFill>
                <a:schemeClr val="tx1"/>
              </a:solidFill>
              <a:latin typeface="Arial Nova" panose="020B0504020202020204" pitchFamily="34" charset="0"/>
            </a:endParaRPr>
          </a:p>
          <a:p>
            <a:r>
              <a:rPr lang="en-US" sz="1800" b="1" dirty="0">
                <a:solidFill>
                  <a:schemeClr val="tx1"/>
                </a:solidFill>
                <a:latin typeface="Arial Nova" panose="020B0504020202020204" pitchFamily="34" charset="0"/>
              </a:rPr>
              <a:t>2) SZZ-1 algorithm</a:t>
            </a:r>
          </a:p>
          <a:p>
            <a:endParaRPr lang="en-US" sz="1800" b="1" dirty="0">
              <a:solidFill>
                <a:schemeClr val="tx1"/>
              </a:solidFill>
              <a:latin typeface="Arial Nova" panose="020B0504020202020204" pitchFamily="34" charset="0"/>
            </a:endParaRPr>
          </a:p>
          <a:p>
            <a:r>
              <a:rPr lang="en-US" sz="1800" b="1" dirty="0">
                <a:solidFill>
                  <a:schemeClr val="tx1"/>
                </a:solidFill>
                <a:latin typeface="Arial Nova" panose="020B0504020202020204" pitchFamily="34" charset="0"/>
              </a:rPr>
              <a:t>3) SZZ-1E algorithm</a:t>
            </a:r>
          </a:p>
        </p:txBody>
      </p:sp>
      <p:cxnSp>
        <p:nvCxnSpPr>
          <p:cNvPr id="10" name="Conector recto de flecha 9">
            <a:extLst>
              <a:ext uri="{FF2B5EF4-FFF2-40B4-BE49-F238E27FC236}">
                <a16:creationId xmlns:a16="http://schemas.microsoft.com/office/drawing/2014/main" id="{1A92C8B4-AF98-6646-B3B3-6E447EF20598}"/>
              </a:ext>
            </a:extLst>
          </p:cNvPr>
          <p:cNvCxnSpPr/>
          <p:nvPr/>
        </p:nvCxnSpPr>
        <p:spPr>
          <a:xfrm>
            <a:off x="6788596" y="1684274"/>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ector recto de flecha 10">
            <a:extLst>
              <a:ext uri="{FF2B5EF4-FFF2-40B4-BE49-F238E27FC236}">
                <a16:creationId xmlns:a16="http://schemas.microsoft.com/office/drawing/2014/main" id="{FE8E77FC-8E4D-FA43-ACBF-0F574A8E3C9E}"/>
              </a:ext>
            </a:extLst>
          </p:cNvPr>
          <p:cNvCxnSpPr/>
          <p:nvPr/>
        </p:nvCxnSpPr>
        <p:spPr>
          <a:xfrm>
            <a:off x="6812061" y="3770555"/>
            <a:ext cx="0" cy="39290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6095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33ED25-DB55-854B-ADE7-84BEB3CFFF3C}"/>
              </a:ext>
            </a:extLst>
          </p:cNvPr>
          <p:cNvSpPr>
            <a:spLocks noGrp="1"/>
          </p:cNvSpPr>
          <p:nvPr>
            <p:ph type="title"/>
          </p:nvPr>
        </p:nvSpPr>
        <p:spPr/>
        <p:txBody>
          <a:bodyPr/>
          <a:lstStyle/>
          <a:p>
            <a:r>
              <a:rPr lang="es-ES" b="1" dirty="0" err="1"/>
              <a:t>First</a:t>
            </a:r>
            <a:r>
              <a:rPr lang="es-ES" b="1" dirty="0"/>
              <a:t> </a:t>
            </a:r>
            <a:r>
              <a:rPr lang="es-ES" b="1" dirty="0" err="1"/>
              <a:t>Step</a:t>
            </a:r>
            <a:r>
              <a:rPr lang="es-ES" b="1" dirty="0"/>
              <a:t>: </a:t>
            </a:r>
            <a:r>
              <a:rPr lang="es-ES" b="1" dirty="0" err="1"/>
              <a:t>Filtering</a:t>
            </a:r>
            <a:endParaRPr lang="es-ES" b="1" dirty="0"/>
          </a:p>
        </p:txBody>
      </p:sp>
      <p:pic>
        <p:nvPicPr>
          <p:cNvPr id="5" name="Imagen 4">
            <a:extLst>
              <a:ext uri="{FF2B5EF4-FFF2-40B4-BE49-F238E27FC236}">
                <a16:creationId xmlns:a16="http://schemas.microsoft.com/office/drawing/2014/main" id="{C233334E-6D98-8442-8ED3-9324D5D46CEB}"/>
              </a:ext>
            </a:extLst>
          </p:cNvPr>
          <p:cNvPicPr>
            <a:picLocks noChangeAspect="1"/>
          </p:cNvPicPr>
          <p:nvPr/>
        </p:nvPicPr>
        <p:blipFill>
          <a:blip r:embed="rId2"/>
          <a:stretch>
            <a:fillRect/>
          </a:stretch>
        </p:blipFill>
        <p:spPr>
          <a:xfrm>
            <a:off x="896210" y="1184372"/>
            <a:ext cx="6950618" cy="3600196"/>
          </a:xfrm>
          <a:prstGeom prst="rect">
            <a:avLst/>
          </a:prstGeom>
        </p:spPr>
      </p:pic>
      <p:pic>
        <p:nvPicPr>
          <p:cNvPr id="7" name="Imagen 6">
            <a:extLst>
              <a:ext uri="{FF2B5EF4-FFF2-40B4-BE49-F238E27FC236}">
                <a16:creationId xmlns:a16="http://schemas.microsoft.com/office/drawing/2014/main" id="{E6215586-2DAF-584D-8BDF-1E6F9B10533A}"/>
              </a:ext>
            </a:extLst>
          </p:cNvPr>
          <p:cNvPicPr>
            <a:picLocks noChangeAspect="1"/>
          </p:cNvPicPr>
          <p:nvPr/>
        </p:nvPicPr>
        <p:blipFill>
          <a:blip r:embed="rId3"/>
          <a:stretch>
            <a:fillRect/>
          </a:stretch>
        </p:blipFill>
        <p:spPr>
          <a:xfrm>
            <a:off x="679296" y="1737728"/>
            <a:ext cx="7835900" cy="2006600"/>
          </a:xfrm>
          <a:prstGeom prst="rect">
            <a:avLst/>
          </a:prstGeom>
        </p:spPr>
      </p:pic>
      <p:pic>
        <p:nvPicPr>
          <p:cNvPr id="9" name="Imagen 8">
            <a:extLst>
              <a:ext uri="{FF2B5EF4-FFF2-40B4-BE49-F238E27FC236}">
                <a16:creationId xmlns:a16="http://schemas.microsoft.com/office/drawing/2014/main" id="{71A5FDDF-A27D-B84B-A9FC-B1D4B955BEE1}"/>
              </a:ext>
            </a:extLst>
          </p:cNvPr>
          <p:cNvPicPr>
            <a:picLocks noChangeAspect="1"/>
          </p:cNvPicPr>
          <p:nvPr/>
        </p:nvPicPr>
        <p:blipFill>
          <a:blip r:embed="rId4"/>
          <a:stretch>
            <a:fillRect/>
          </a:stretch>
        </p:blipFill>
        <p:spPr>
          <a:xfrm>
            <a:off x="527050" y="1726780"/>
            <a:ext cx="8089900" cy="2082800"/>
          </a:xfrm>
          <a:prstGeom prst="rect">
            <a:avLst/>
          </a:prstGeom>
        </p:spPr>
      </p:pic>
      <p:pic>
        <p:nvPicPr>
          <p:cNvPr id="12" name="Google Shape;239;p28" descr="King Juan Carlos University - Wikipedia">
            <a:extLst>
              <a:ext uri="{FF2B5EF4-FFF2-40B4-BE49-F238E27FC236}">
                <a16:creationId xmlns:a16="http://schemas.microsoft.com/office/drawing/2014/main" id="{9271A5DE-EBF0-054A-B9F4-E6934EEDCE9C}"/>
              </a:ext>
            </a:extLst>
          </p:cNvPr>
          <p:cNvPicPr preferRelativeResize="0"/>
          <p:nvPr/>
        </p:nvPicPr>
        <p:blipFill>
          <a:blip r:embed="rId5">
            <a:alphaModFix/>
          </a:blip>
          <a:stretch>
            <a:fillRect/>
          </a:stretch>
        </p:blipFill>
        <p:spPr>
          <a:xfrm>
            <a:off x="8293275" y="4337775"/>
            <a:ext cx="656251" cy="656251"/>
          </a:xfrm>
          <a:prstGeom prst="rect">
            <a:avLst/>
          </a:prstGeom>
          <a:noFill/>
          <a:ln>
            <a:noFill/>
          </a:ln>
        </p:spPr>
      </p:pic>
      <p:sp>
        <p:nvSpPr>
          <p:cNvPr id="14" name="Marcador de número de diapositiva 13">
            <a:extLst>
              <a:ext uri="{FF2B5EF4-FFF2-40B4-BE49-F238E27FC236}">
                <a16:creationId xmlns:a16="http://schemas.microsoft.com/office/drawing/2014/main" id="{3B2D7F81-EC67-1C40-B41D-5C00EDB4FA3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37</a:t>
            </a:fld>
            <a:endParaRPr lang="es-ES"/>
          </a:p>
        </p:txBody>
      </p:sp>
    </p:spTree>
    <p:extLst>
      <p:ext uri="{BB962C8B-B14F-4D97-AF65-F5344CB8AC3E}">
        <p14:creationId xmlns:p14="http://schemas.microsoft.com/office/powerpoint/2010/main" val="3575342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C0EC4A-1F1F-3240-AF01-C00E49453237}"/>
              </a:ext>
            </a:extLst>
          </p:cNvPr>
          <p:cNvSpPr>
            <a:spLocks noGrp="1"/>
          </p:cNvSpPr>
          <p:nvPr>
            <p:ph type="title"/>
          </p:nvPr>
        </p:nvSpPr>
        <p:spPr/>
        <p:txBody>
          <a:bodyPr/>
          <a:lstStyle/>
          <a:p>
            <a:r>
              <a:rPr lang="es-ES" b="1" dirty="0" err="1"/>
              <a:t>Second</a:t>
            </a:r>
            <a:r>
              <a:rPr lang="es-ES" b="1" dirty="0"/>
              <a:t> </a:t>
            </a:r>
            <a:r>
              <a:rPr lang="es-ES" b="1" dirty="0" err="1"/>
              <a:t>Step</a:t>
            </a:r>
            <a:r>
              <a:rPr lang="es-ES" b="1" dirty="0"/>
              <a:t>: </a:t>
            </a:r>
            <a:r>
              <a:rPr lang="es-ES" b="1" dirty="0" err="1"/>
              <a:t>Identifying</a:t>
            </a:r>
            <a:r>
              <a:rPr lang="es-ES" b="1" dirty="0"/>
              <a:t> </a:t>
            </a:r>
            <a:r>
              <a:rPr lang="es-ES" b="1" dirty="0" err="1"/>
              <a:t>the</a:t>
            </a:r>
            <a:r>
              <a:rPr lang="es-ES" b="1" dirty="0"/>
              <a:t> BIC and </a:t>
            </a:r>
            <a:r>
              <a:rPr lang="es-ES" b="1" dirty="0" err="1"/>
              <a:t>the</a:t>
            </a:r>
            <a:r>
              <a:rPr lang="es-ES" b="1" dirty="0"/>
              <a:t> FFM</a:t>
            </a:r>
          </a:p>
        </p:txBody>
      </p:sp>
      <p:sp>
        <p:nvSpPr>
          <p:cNvPr id="3" name="Marcador de texto 2">
            <a:extLst>
              <a:ext uri="{FF2B5EF4-FFF2-40B4-BE49-F238E27FC236}">
                <a16:creationId xmlns:a16="http://schemas.microsoft.com/office/drawing/2014/main" id="{0D4D2DA2-EAF5-574E-BB9B-791F67877671}"/>
              </a:ext>
            </a:extLst>
          </p:cNvPr>
          <p:cNvSpPr>
            <a:spLocks noGrp="1"/>
          </p:cNvSpPr>
          <p:nvPr>
            <p:ph type="body" idx="1"/>
          </p:nvPr>
        </p:nvSpPr>
        <p:spPr/>
        <p:txBody>
          <a:bodyPr/>
          <a:lstStyle/>
          <a:p>
            <a:r>
              <a:rPr lang="es-ES" sz="3200" dirty="0" err="1">
                <a:latin typeface="Arial Nova" panose="020B0504020202020204" pitchFamily="34" charset="0"/>
              </a:rPr>
              <a:t>Finding</a:t>
            </a:r>
            <a:r>
              <a:rPr lang="es-ES" sz="3200" dirty="0">
                <a:latin typeface="Arial Nova" panose="020B0504020202020204" pitchFamily="34" charset="0"/>
              </a:rPr>
              <a:t> </a:t>
            </a:r>
            <a:r>
              <a:rPr lang="es-ES" sz="3200" dirty="0" err="1">
                <a:latin typeface="Arial Nova" panose="020B0504020202020204" pitchFamily="34" charset="0"/>
              </a:rPr>
              <a:t>the</a:t>
            </a:r>
            <a:r>
              <a:rPr lang="es-ES" sz="3200" dirty="0">
                <a:latin typeface="Arial Nova" panose="020B0504020202020204" pitchFamily="34" charset="0"/>
              </a:rPr>
              <a:t> </a:t>
            </a:r>
            <a:r>
              <a:rPr lang="es-ES" sz="3200" dirty="0" err="1">
                <a:latin typeface="Arial Nova" panose="020B0504020202020204" pitchFamily="34" charset="0"/>
              </a:rPr>
              <a:t>lines</a:t>
            </a:r>
            <a:r>
              <a:rPr lang="es-ES" sz="3200" dirty="0">
                <a:latin typeface="Arial Nova" panose="020B0504020202020204" pitchFamily="34" charset="0"/>
              </a:rPr>
              <a:t> </a:t>
            </a:r>
            <a:r>
              <a:rPr lang="es-ES" sz="3200" dirty="0" err="1">
                <a:latin typeface="Arial Nova" panose="020B0504020202020204" pitchFamily="34" charset="0"/>
              </a:rPr>
              <a:t>that</a:t>
            </a:r>
            <a:r>
              <a:rPr lang="es-ES" sz="3200" dirty="0">
                <a:latin typeface="Arial Nova" panose="020B0504020202020204" pitchFamily="34" charset="0"/>
              </a:rPr>
              <a:t> </a:t>
            </a:r>
            <a:r>
              <a:rPr lang="es-ES" sz="3200" dirty="0" err="1">
                <a:latin typeface="Arial Nova" panose="020B0504020202020204" pitchFamily="34" charset="0"/>
              </a:rPr>
              <a:t>fixed</a:t>
            </a:r>
            <a:r>
              <a:rPr lang="es-ES" sz="3200" dirty="0">
                <a:latin typeface="Arial Nova" panose="020B0504020202020204" pitchFamily="34" charset="0"/>
              </a:rPr>
              <a:t> </a:t>
            </a:r>
            <a:r>
              <a:rPr lang="es-ES" sz="3200" dirty="0" err="1">
                <a:latin typeface="Arial Nova" panose="020B0504020202020204" pitchFamily="34" charset="0"/>
              </a:rPr>
              <a:t>the</a:t>
            </a:r>
            <a:r>
              <a:rPr lang="es-ES" sz="3200" dirty="0">
                <a:latin typeface="Arial Nova" panose="020B0504020202020204" pitchFamily="34" charset="0"/>
              </a:rPr>
              <a:t> bug:</a:t>
            </a:r>
          </a:p>
          <a:p>
            <a:pPr marL="1085850" lvl="1" indent="-514350"/>
            <a:r>
              <a:rPr lang="es-ES" sz="3200" dirty="0" err="1">
                <a:latin typeface="Arial Nova" panose="020B0504020202020204" pitchFamily="34" charset="0"/>
              </a:rPr>
              <a:t>Finding</a:t>
            </a:r>
            <a:r>
              <a:rPr lang="es-ES" sz="3200" dirty="0">
                <a:latin typeface="Arial Nova" panose="020B0504020202020204" pitchFamily="34" charset="0"/>
              </a:rPr>
              <a:t> </a:t>
            </a:r>
            <a:r>
              <a:rPr lang="es-ES" sz="3200" dirty="0" err="1">
                <a:latin typeface="Arial Nova" panose="020B0504020202020204" pitchFamily="34" charset="0"/>
              </a:rPr>
              <a:t>the</a:t>
            </a:r>
            <a:r>
              <a:rPr lang="es-ES" sz="3200" dirty="0">
                <a:latin typeface="Arial Nova" panose="020B0504020202020204" pitchFamily="34" charset="0"/>
              </a:rPr>
              <a:t> BFC</a:t>
            </a:r>
          </a:p>
          <a:p>
            <a:pPr marL="1085850" lvl="1" indent="-514350"/>
            <a:r>
              <a:rPr lang="es-ES" sz="3200" dirty="0" err="1">
                <a:latin typeface="Arial Nova" panose="020B0504020202020204" pitchFamily="34" charset="0"/>
              </a:rPr>
              <a:t>Finding</a:t>
            </a:r>
            <a:r>
              <a:rPr lang="es-ES" sz="3200" dirty="0">
                <a:latin typeface="Arial Nova" panose="020B0504020202020204" pitchFamily="34" charset="0"/>
              </a:rPr>
              <a:t> </a:t>
            </a:r>
            <a:r>
              <a:rPr lang="es-ES" sz="3200" dirty="0" err="1">
                <a:latin typeface="Arial Nova" panose="020B0504020202020204" pitchFamily="34" charset="0"/>
              </a:rPr>
              <a:t>the</a:t>
            </a:r>
            <a:r>
              <a:rPr lang="es-ES" sz="3200" dirty="0">
                <a:latin typeface="Arial Nova" panose="020B0504020202020204" pitchFamily="34" charset="0"/>
              </a:rPr>
              <a:t> </a:t>
            </a:r>
            <a:r>
              <a:rPr lang="es-ES" sz="3200" dirty="0" err="1">
                <a:latin typeface="Arial Nova" panose="020B0504020202020204" pitchFamily="34" charset="0"/>
              </a:rPr>
              <a:t>lines</a:t>
            </a:r>
            <a:r>
              <a:rPr lang="es-ES" sz="3200" dirty="0">
                <a:latin typeface="Arial Nova" panose="020B0504020202020204" pitchFamily="34" charset="0"/>
              </a:rPr>
              <a:t> </a:t>
            </a:r>
            <a:r>
              <a:rPr lang="es-ES" sz="3200" dirty="0" err="1">
                <a:latin typeface="Arial Nova" panose="020B0504020202020204" pitchFamily="34" charset="0"/>
              </a:rPr>
              <a:t>changed</a:t>
            </a:r>
            <a:r>
              <a:rPr lang="es-ES" sz="3200" dirty="0">
                <a:latin typeface="Arial Nova" panose="020B0504020202020204" pitchFamily="34" charset="0"/>
              </a:rPr>
              <a:t> in </a:t>
            </a:r>
            <a:r>
              <a:rPr lang="es-ES" sz="3200" dirty="0" err="1">
                <a:latin typeface="Arial Nova" panose="020B0504020202020204" pitchFamily="34" charset="0"/>
              </a:rPr>
              <a:t>the</a:t>
            </a:r>
            <a:r>
              <a:rPr lang="es-ES" sz="3200" dirty="0">
                <a:latin typeface="Arial Nova" panose="020B0504020202020204" pitchFamily="34" charset="0"/>
              </a:rPr>
              <a:t> BFC</a:t>
            </a:r>
          </a:p>
          <a:p>
            <a:pPr marL="1085850" lvl="1" indent="-514350"/>
            <a:r>
              <a:rPr lang="es-ES" sz="3200" dirty="0" err="1">
                <a:latin typeface="Arial Nova" panose="020B0504020202020204" pitchFamily="34" charset="0"/>
              </a:rPr>
              <a:t>Filter</a:t>
            </a:r>
            <a:r>
              <a:rPr lang="es-ES" sz="3200" dirty="0">
                <a:latin typeface="Arial Nova" panose="020B0504020202020204" pitchFamily="34" charset="0"/>
              </a:rPr>
              <a:t> </a:t>
            </a:r>
            <a:r>
              <a:rPr lang="es-ES" sz="3200" dirty="0" err="1">
                <a:latin typeface="Arial Nova" panose="020B0504020202020204" pitchFamily="34" charset="0"/>
              </a:rPr>
              <a:t>out</a:t>
            </a:r>
            <a:r>
              <a:rPr lang="es-ES" sz="3200" dirty="0">
                <a:latin typeface="Arial Nova" panose="020B0504020202020204" pitchFamily="34" charset="0"/>
              </a:rPr>
              <a:t> </a:t>
            </a:r>
            <a:r>
              <a:rPr lang="es-ES" sz="3200" dirty="0" err="1">
                <a:latin typeface="Arial Nova" panose="020B0504020202020204" pitchFamily="34" charset="0"/>
              </a:rPr>
              <a:t>lines</a:t>
            </a:r>
            <a:r>
              <a:rPr lang="es-ES" sz="3200" dirty="0">
                <a:latin typeface="Arial Nova" panose="020B0504020202020204" pitchFamily="34" charset="0"/>
              </a:rPr>
              <a:t> </a:t>
            </a:r>
            <a:r>
              <a:rPr lang="es-ES" sz="3200" dirty="0" err="1">
                <a:latin typeface="Arial Nova" panose="020B0504020202020204" pitchFamily="34" charset="0"/>
              </a:rPr>
              <a:t>that</a:t>
            </a:r>
            <a:r>
              <a:rPr lang="es-ES" sz="3200" dirty="0">
                <a:latin typeface="Arial Nova" panose="020B0504020202020204" pitchFamily="34" charset="0"/>
              </a:rPr>
              <a:t> are </a:t>
            </a:r>
            <a:r>
              <a:rPr lang="es-ES" sz="3200" dirty="0" err="1">
                <a:latin typeface="Arial Nova" panose="020B0504020202020204" pitchFamily="34" charset="0"/>
              </a:rPr>
              <a:t>not</a:t>
            </a:r>
            <a:r>
              <a:rPr lang="es-ES" sz="3200" dirty="0">
                <a:latin typeface="Arial Nova" panose="020B0504020202020204" pitchFamily="34" charset="0"/>
              </a:rPr>
              <a:t> </a:t>
            </a:r>
            <a:r>
              <a:rPr lang="es-ES" sz="3200" dirty="0" err="1">
                <a:latin typeface="Arial Nova" panose="020B0504020202020204" pitchFamily="34" charset="0"/>
              </a:rPr>
              <a:t>code</a:t>
            </a:r>
            <a:r>
              <a:rPr lang="es-ES" sz="3200" dirty="0">
                <a:latin typeface="Arial Nova" panose="020B0504020202020204" pitchFamily="34" charset="0"/>
              </a:rPr>
              <a:t>.</a:t>
            </a:r>
          </a:p>
        </p:txBody>
      </p:sp>
      <p:pic>
        <p:nvPicPr>
          <p:cNvPr id="7" name="Google Shape;239;p28" descr="King Juan Carlos University - Wikipedia">
            <a:extLst>
              <a:ext uri="{FF2B5EF4-FFF2-40B4-BE49-F238E27FC236}">
                <a16:creationId xmlns:a16="http://schemas.microsoft.com/office/drawing/2014/main" id="{63968345-1A48-3747-B260-9EFC983ADB06}"/>
              </a:ext>
            </a:extLst>
          </p:cNvPr>
          <p:cNvPicPr preferRelativeResize="0"/>
          <p:nvPr/>
        </p:nvPicPr>
        <p:blipFill>
          <a:blip r:embed="rId2">
            <a:alphaModFix/>
          </a:blip>
          <a:stretch>
            <a:fillRect/>
          </a:stretch>
        </p:blipFill>
        <p:spPr>
          <a:xfrm>
            <a:off x="8293275" y="4337775"/>
            <a:ext cx="656251" cy="656251"/>
          </a:xfrm>
          <a:prstGeom prst="rect">
            <a:avLst/>
          </a:prstGeom>
          <a:noFill/>
          <a:ln>
            <a:noFill/>
          </a:ln>
        </p:spPr>
      </p:pic>
      <p:sp>
        <p:nvSpPr>
          <p:cNvPr id="9" name="Marcador de número de diapositiva 8">
            <a:extLst>
              <a:ext uri="{FF2B5EF4-FFF2-40B4-BE49-F238E27FC236}">
                <a16:creationId xmlns:a16="http://schemas.microsoft.com/office/drawing/2014/main" id="{114A52C0-61A2-6B48-93E7-BB725D876F2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38</a:t>
            </a:fld>
            <a:endParaRPr lang="es-ES"/>
          </a:p>
        </p:txBody>
      </p:sp>
    </p:spTree>
    <p:extLst>
      <p:ext uri="{BB962C8B-B14F-4D97-AF65-F5344CB8AC3E}">
        <p14:creationId xmlns:p14="http://schemas.microsoft.com/office/powerpoint/2010/main" val="14179118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C0EC4A-1F1F-3240-AF01-C00E49453237}"/>
              </a:ext>
            </a:extLst>
          </p:cNvPr>
          <p:cNvSpPr>
            <a:spLocks noGrp="1"/>
          </p:cNvSpPr>
          <p:nvPr>
            <p:ph type="title"/>
          </p:nvPr>
        </p:nvSpPr>
        <p:spPr/>
        <p:txBody>
          <a:bodyPr/>
          <a:lstStyle/>
          <a:p>
            <a:r>
              <a:rPr lang="es-ES" b="1" dirty="0" err="1"/>
              <a:t>Identifying</a:t>
            </a:r>
            <a:r>
              <a:rPr lang="es-ES" b="1" dirty="0"/>
              <a:t> </a:t>
            </a:r>
            <a:r>
              <a:rPr lang="es-ES" b="1" dirty="0" err="1"/>
              <a:t>the</a:t>
            </a:r>
            <a:r>
              <a:rPr lang="es-ES" b="1" dirty="0"/>
              <a:t> BIC and </a:t>
            </a:r>
            <a:r>
              <a:rPr lang="es-ES" b="1" dirty="0" err="1"/>
              <a:t>the</a:t>
            </a:r>
            <a:r>
              <a:rPr lang="es-ES" b="1" dirty="0"/>
              <a:t> FFM:</a:t>
            </a:r>
          </a:p>
        </p:txBody>
      </p:sp>
      <p:sp>
        <p:nvSpPr>
          <p:cNvPr id="3" name="Marcador de texto 2">
            <a:extLst>
              <a:ext uri="{FF2B5EF4-FFF2-40B4-BE49-F238E27FC236}">
                <a16:creationId xmlns:a16="http://schemas.microsoft.com/office/drawing/2014/main" id="{0D4D2DA2-EAF5-574E-BB9B-791F67877671}"/>
              </a:ext>
            </a:extLst>
          </p:cNvPr>
          <p:cNvSpPr>
            <a:spLocks noGrp="1"/>
          </p:cNvSpPr>
          <p:nvPr>
            <p:ph type="body" idx="1"/>
          </p:nvPr>
        </p:nvSpPr>
        <p:spPr/>
        <p:txBody>
          <a:bodyPr/>
          <a:lstStyle/>
          <a:p>
            <a:r>
              <a:rPr lang="es-ES" sz="3200" dirty="0">
                <a:latin typeface="Arial Nova" panose="020B0504020202020204" pitchFamily="34" charset="0"/>
              </a:rPr>
              <a:t>Determine </a:t>
            </a:r>
            <a:r>
              <a:rPr lang="es-ES" sz="3200" dirty="0" err="1">
                <a:latin typeface="Arial Nova" panose="020B0504020202020204" pitchFamily="34" charset="0"/>
              </a:rPr>
              <a:t>the</a:t>
            </a:r>
            <a:r>
              <a:rPr lang="es-ES" sz="3200" dirty="0">
                <a:latin typeface="Arial Nova" panose="020B0504020202020204" pitchFamily="34" charset="0"/>
              </a:rPr>
              <a:t> </a:t>
            </a:r>
            <a:r>
              <a:rPr lang="es-ES" sz="3200" dirty="0" err="1">
                <a:latin typeface="Arial Nova" panose="020B0504020202020204" pitchFamily="34" charset="0"/>
              </a:rPr>
              <a:t>previous</a:t>
            </a:r>
            <a:r>
              <a:rPr lang="es-ES" sz="3200" dirty="0">
                <a:latin typeface="Arial Nova" panose="020B0504020202020204" pitchFamily="34" charset="0"/>
              </a:rPr>
              <a:t> </a:t>
            </a:r>
            <a:r>
              <a:rPr lang="es-ES" sz="3200" dirty="0" err="1">
                <a:latin typeface="Arial Nova" panose="020B0504020202020204" pitchFamily="34" charset="0"/>
              </a:rPr>
              <a:t>commit</a:t>
            </a:r>
            <a:r>
              <a:rPr lang="es-ES" sz="3200" dirty="0">
                <a:latin typeface="Arial Nova" panose="020B0504020202020204" pitchFamily="34" charset="0"/>
              </a:rPr>
              <a:t> </a:t>
            </a:r>
          </a:p>
          <a:p>
            <a:pPr lvl="1"/>
            <a:r>
              <a:rPr lang="es-ES" sz="2800" dirty="0" err="1">
                <a:latin typeface="Arial Nova" panose="020B0504020202020204" pitchFamily="34" charset="0"/>
              </a:rPr>
              <a:t>Lines</a:t>
            </a:r>
            <a:r>
              <a:rPr lang="es-ES" sz="2800" dirty="0">
                <a:latin typeface="Arial Nova" panose="020B0504020202020204" pitchFamily="34" charset="0"/>
              </a:rPr>
              <a:t> </a:t>
            </a:r>
            <a:r>
              <a:rPr lang="es-ES" sz="2800" dirty="0" err="1">
                <a:latin typeface="Arial Nova" panose="020B0504020202020204" pitchFamily="34" charset="0"/>
              </a:rPr>
              <a:t>modified</a:t>
            </a:r>
            <a:r>
              <a:rPr lang="es-ES" sz="2800" dirty="0">
                <a:latin typeface="Arial Nova" panose="020B0504020202020204" pitchFamily="34" charset="0"/>
              </a:rPr>
              <a:t> </a:t>
            </a:r>
            <a:r>
              <a:rPr lang="es-ES" sz="2800" dirty="0" err="1">
                <a:latin typeface="Arial Nova" panose="020B0504020202020204" pitchFamily="34" charset="0"/>
              </a:rPr>
              <a:t>or</a:t>
            </a:r>
            <a:r>
              <a:rPr lang="es-ES" sz="2800" dirty="0">
                <a:latin typeface="Arial Nova" panose="020B0504020202020204" pitchFamily="34" charset="0"/>
              </a:rPr>
              <a:t> removed           </a:t>
            </a:r>
            <a:r>
              <a:rPr lang="es-ES" sz="2800" dirty="0" err="1">
                <a:latin typeface="Arial Nova" panose="020B0504020202020204" pitchFamily="34" charset="0"/>
              </a:rPr>
              <a:t>Previous</a:t>
            </a:r>
            <a:r>
              <a:rPr lang="es-ES" sz="2800" dirty="0">
                <a:latin typeface="Arial Nova" panose="020B0504020202020204" pitchFamily="34" charset="0"/>
              </a:rPr>
              <a:t> </a:t>
            </a:r>
            <a:r>
              <a:rPr lang="es-ES" sz="2800" dirty="0" err="1">
                <a:latin typeface="Arial Nova" panose="020B0504020202020204" pitchFamily="34" charset="0"/>
              </a:rPr>
              <a:t>commits</a:t>
            </a:r>
            <a:endParaRPr lang="es-ES" sz="2800" dirty="0">
              <a:latin typeface="Arial Nova" panose="020B0504020202020204" pitchFamily="34" charset="0"/>
            </a:endParaRPr>
          </a:p>
          <a:p>
            <a:pPr lvl="1"/>
            <a:r>
              <a:rPr lang="es-ES" sz="3200" dirty="0" err="1">
                <a:latin typeface="Arial Nova" panose="020B0504020202020204" pitchFamily="34" charset="0"/>
              </a:rPr>
              <a:t>Lines</a:t>
            </a:r>
            <a:r>
              <a:rPr lang="es-ES" sz="3200" dirty="0">
                <a:latin typeface="Arial Nova" panose="020B0504020202020204" pitchFamily="34" charset="0"/>
              </a:rPr>
              <a:t> </a:t>
            </a:r>
            <a:r>
              <a:rPr lang="es-ES" sz="3200" dirty="0" err="1">
                <a:latin typeface="Arial Nova" panose="020B0504020202020204" pitchFamily="34" charset="0"/>
              </a:rPr>
              <a:t>added</a:t>
            </a:r>
            <a:r>
              <a:rPr lang="es-ES" sz="3200" dirty="0">
                <a:latin typeface="Arial Nova" panose="020B0504020202020204" pitchFamily="34" charset="0"/>
              </a:rPr>
              <a:t>            </a:t>
            </a:r>
            <a:r>
              <a:rPr lang="es-ES" sz="3200" dirty="0" err="1">
                <a:latin typeface="Arial Nova" panose="020B0504020202020204" pitchFamily="34" charset="0"/>
              </a:rPr>
              <a:t>Analize</a:t>
            </a:r>
            <a:r>
              <a:rPr lang="es-ES" sz="3200" dirty="0">
                <a:latin typeface="Arial Nova" panose="020B0504020202020204" pitchFamily="34" charset="0"/>
              </a:rPr>
              <a:t> </a:t>
            </a:r>
            <a:r>
              <a:rPr lang="es-ES" sz="3200" dirty="0" err="1">
                <a:latin typeface="Arial Nova" panose="020B0504020202020204" pitchFamily="34" charset="0"/>
              </a:rPr>
              <a:t>surroundings</a:t>
            </a:r>
            <a:r>
              <a:rPr lang="es-ES" sz="3200" dirty="0">
                <a:latin typeface="Arial Nova" panose="020B0504020202020204" pitchFamily="34" charset="0"/>
              </a:rPr>
              <a:t>               </a:t>
            </a:r>
            <a:r>
              <a:rPr lang="es-ES" sz="3200" dirty="0" err="1">
                <a:latin typeface="Arial Nova" panose="020B0504020202020204" pitchFamily="34" charset="0"/>
              </a:rPr>
              <a:t>commits</a:t>
            </a:r>
            <a:endParaRPr lang="es-ES" sz="3200" dirty="0">
              <a:latin typeface="Arial Nova" panose="020B0504020202020204" pitchFamily="34" charset="0"/>
            </a:endParaRPr>
          </a:p>
        </p:txBody>
      </p:sp>
      <p:cxnSp>
        <p:nvCxnSpPr>
          <p:cNvPr id="6" name="Conector recto de flecha 5">
            <a:extLst>
              <a:ext uri="{FF2B5EF4-FFF2-40B4-BE49-F238E27FC236}">
                <a16:creationId xmlns:a16="http://schemas.microsoft.com/office/drawing/2014/main" id="{95259479-47F3-F746-8018-2370001D968F}"/>
              </a:ext>
            </a:extLst>
          </p:cNvPr>
          <p:cNvCxnSpPr>
            <a:cxnSpLocks/>
          </p:cNvCxnSpPr>
          <p:nvPr/>
        </p:nvCxnSpPr>
        <p:spPr>
          <a:xfrm>
            <a:off x="5751627" y="2294703"/>
            <a:ext cx="712381" cy="0"/>
          </a:xfrm>
          <a:prstGeom prst="straightConnector1">
            <a:avLst/>
          </a:prstGeom>
          <a:ln w="635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 name="Conector recto de flecha 6">
            <a:extLst>
              <a:ext uri="{FF2B5EF4-FFF2-40B4-BE49-F238E27FC236}">
                <a16:creationId xmlns:a16="http://schemas.microsoft.com/office/drawing/2014/main" id="{299A4F30-33C2-2B42-A16D-B30CD79F53CA}"/>
              </a:ext>
            </a:extLst>
          </p:cNvPr>
          <p:cNvCxnSpPr>
            <a:cxnSpLocks/>
          </p:cNvCxnSpPr>
          <p:nvPr/>
        </p:nvCxnSpPr>
        <p:spPr>
          <a:xfrm>
            <a:off x="3859619" y="3486516"/>
            <a:ext cx="712381" cy="0"/>
          </a:xfrm>
          <a:prstGeom prst="straightConnector1">
            <a:avLst/>
          </a:prstGeom>
          <a:ln w="635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8" name="Google Shape;239;p28" descr="King Juan Carlos University - Wikipedia">
            <a:extLst>
              <a:ext uri="{FF2B5EF4-FFF2-40B4-BE49-F238E27FC236}">
                <a16:creationId xmlns:a16="http://schemas.microsoft.com/office/drawing/2014/main" id="{7192522A-3957-6C4A-BEDF-83FEBF004C41}"/>
              </a:ext>
            </a:extLst>
          </p:cNvPr>
          <p:cNvPicPr preferRelativeResize="0"/>
          <p:nvPr/>
        </p:nvPicPr>
        <p:blipFill>
          <a:blip r:embed="rId2">
            <a:alphaModFix/>
          </a:blip>
          <a:stretch>
            <a:fillRect/>
          </a:stretch>
        </p:blipFill>
        <p:spPr>
          <a:xfrm>
            <a:off x="8293275" y="4337775"/>
            <a:ext cx="656251" cy="656251"/>
          </a:xfrm>
          <a:prstGeom prst="rect">
            <a:avLst/>
          </a:prstGeom>
          <a:noFill/>
          <a:ln>
            <a:noFill/>
          </a:ln>
        </p:spPr>
      </p:pic>
      <p:sp>
        <p:nvSpPr>
          <p:cNvPr id="10" name="Marcador de número de diapositiva 9">
            <a:extLst>
              <a:ext uri="{FF2B5EF4-FFF2-40B4-BE49-F238E27FC236}">
                <a16:creationId xmlns:a16="http://schemas.microsoft.com/office/drawing/2014/main" id="{88C53E43-641D-F94C-B8FD-64EA2EC55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39</a:t>
            </a:fld>
            <a:endParaRPr lang="es-ES"/>
          </a:p>
        </p:txBody>
      </p:sp>
    </p:spTree>
    <p:extLst>
      <p:ext uri="{BB962C8B-B14F-4D97-AF65-F5344CB8AC3E}">
        <p14:creationId xmlns:p14="http://schemas.microsoft.com/office/powerpoint/2010/main" val="1808853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Understanding the problem </a:t>
            </a:r>
            <a:endParaRPr b="1" dirty="0"/>
          </a:p>
        </p:txBody>
      </p:sp>
      <p:grpSp>
        <p:nvGrpSpPr>
          <p:cNvPr id="77" name="Google Shape;77;p15"/>
          <p:cNvGrpSpPr/>
          <p:nvPr/>
        </p:nvGrpSpPr>
        <p:grpSpPr>
          <a:xfrm>
            <a:off x="238700" y="1304871"/>
            <a:ext cx="2822151" cy="3109266"/>
            <a:chOff x="431925" y="1304875"/>
            <a:chExt cx="2628925" cy="3416400"/>
          </a:xfrm>
        </p:grpSpPr>
        <p:sp>
          <p:nvSpPr>
            <p:cNvPr id="78" name="Google Shape;78;p15"/>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Nova" panose="020B0504020202020204" pitchFamily="34" charset="0"/>
                <a:cs typeface="Arial" panose="020B0604020202020204" pitchFamily="34" charset="0"/>
              </a:endParaRPr>
            </a:p>
          </p:txBody>
        </p:sp>
        <p:sp>
          <p:nvSpPr>
            <p:cNvPr id="79" name="Google Shape;79;p15"/>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Nova" panose="020B0504020202020204" pitchFamily="34" charset="0"/>
                <a:cs typeface="Arial" panose="020B0604020202020204" pitchFamily="34" charset="0"/>
              </a:endParaRPr>
            </a:p>
          </p:txBody>
        </p:sp>
      </p:grpSp>
      <p:sp>
        <p:nvSpPr>
          <p:cNvPr id="80" name="Google Shape;80;p15"/>
          <p:cNvSpPr txBox="1">
            <a:spLocks noGrp="1"/>
          </p:cNvSpPr>
          <p:nvPr>
            <p:ph type="body" idx="4294967295"/>
          </p:nvPr>
        </p:nvSpPr>
        <p:spPr>
          <a:xfrm>
            <a:off x="341400" y="1234844"/>
            <a:ext cx="2632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lt1"/>
                </a:solidFill>
                <a:latin typeface="Arial Nova" panose="020B0504020202020204" pitchFamily="34" charset="0"/>
                <a:cs typeface="Arial" panose="020B0604020202020204" pitchFamily="34" charset="0"/>
              </a:rPr>
              <a:t>Importance of Bugs</a:t>
            </a:r>
            <a:endParaRPr sz="2000" b="1" dirty="0">
              <a:solidFill>
                <a:schemeClr val="lt1"/>
              </a:solidFill>
              <a:latin typeface="Arial Nova" panose="020B0504020202020204" pitchFamily="34" charset="0"/>
              <a:cs typeface="Arial" panose="020B0604020202020204" pitchFamily="34" charset="0"/>
            </a:endParaRPr>
          </a:p>
        </p:txBody>
      </p:sp>
      <p:sp>
        <p:nvSpPr>
          <p:cNvPr id="81" name="Google Shape;81;p15"/>
          <p:cNvSpPr txBox="1">
            <a:spLocks noGrp="1"/>
          </p:cNvSpPr>
          <p:nvPr>
            <p:ph type="body" idx="4294967295"/>
          </p:nvPr>
        </p:nvSpPr>
        <p:spPr>
          <a:xfrm>
            <a:off x="246600" y="1951859"/>
            <a:ext cx="2822100" cy="2953200"/>
          </a:xfrm>
          <a:prstGeom prst="rect">
            <a:avLst/>
          </a:prstGeom>
        </p:spPr>
        <p:txBody>
          <a:bodyPr spcFirstLastPara="1" wrap="square" lIns="91425" tIns="91425" rIns="91425" bIns="91425" anchor="t" anchorCtr="0">
            <a:noAutofit/>
          </a:bodyPr>
          <a:lstStyle/>
          <a:p>
            <a:pPr marL="285750" indent="-285750">
              <a:buFont typeface="Arial" panose="020B0604020202020204" pitchFamily="34" charset="0"/>
              <a:buChar char="•"/>
            </a:pPr>
            <a:r>
              <a:rPr lang="en" dirty="0">
                <a:latin typeface="Arial Nova" panose="020B0504020202020204" pitchFamily="34" charset="0"/>
                <a:cs typeface="Arial" panose="020B0604020202020204" pitchFamily="34" charset="0"/>
              </a:rPr>
              <a:t>From 1 to 25 bugs for every 1000 lines inserted.</a:t>
            </a:r>
          </a:p>
          <a:p>
            <a:pPr marL="285750" indent="-285750">
              <a:spcBef>
                <a:spcPts val="1600"/>
              </a:spcBef>
              <a:buFont typeface="Arial" panose="020B0604020202020204" pitchFamily="34" charset="0"/>
              <a:buChar char="•"/>
            </a:pPr>
            <a:r>
              <a:rPr lang="en" dirty="0">
                <a:latin typeface="Arial Nova" panose="020B0504020202020204" pitchFamily="34" charset="0"/>
                <a:cs typeface="Arial" panose="020B0604020202020204" pitchFamily="34" charset="0"/>
              </a:rPr>
              <a:t>Software bugs costs almost $60 billions to the US. </a:t>
            </a:r>
            <a:endParaRPr dirty="0">
              <a:latin typeface="Arial Nova" panose="020B0504020202020204" pitchFamily="34" charset="0"/>
              <a:cs typeface="Arial" panose="020B0604020202020204" pitchFamily="34" charset="0"/>
            </a:endParaRPr>
          </a:p>
          <a:p>
            <a:pPr marL="285750" lvl="0" indent="-285750" algn="l" rtl="0">
              <a:spcBef>
                <a:spcPts val="1600"/>
              </a:spcBef>
              <a:spcAft>
                <a:spcPts val="1600"/>
              </a:spcAft>
              <a:buFont typeface="Arial" panose="020B0604020202020204" pitchFamily="34" charset="0"/>
              <a:buChar char="•"/>
            </a:pPr>
            <a:endParaRPr sz="1600" dirty="0">
              <a:latin typeface="Arial Nova" panose="020B0504020202020204" pitchFamily="34" charset="0"/>
              <a:cs typeface="Arial" panose="020B0604020202020204" pitchFamily="34" charset="0"/>
            </a:endParaRPr>
          </a:p>
        </p:txBody>
      </p:sp>
      <p:grpSp>
        <p:nvGrpSpPr>
          <p:cNvPr id="82" name="Google Shape;82;p15"/>
          <p:cNvGrpSpPr/>
          <p:nvPr/>
        </p:nvGrpSpPr>
        <p:grpSpPr>
          <a:xfrm>
            <a:off x="3178058" y="1304881"/>
            <a:ext cx="2848891" cy="3109266"/>
            <a:chOff x="3320450" y="1304875"/>
            <a:chExt cx="2632500" cy="3416400"/>
          </a:xfrm>
        </p:grpSpPr>
        <p:sp>
          <p:nvSpPr>
            <p:cNvPr id="83" name="Google Shape;83;p15"/>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Nova" panose="020B0504020202020204" pitchFamily="34" charset="0"/>
                <a:cs typeface="Arial" panose="020B0604020202020204" pitchFamily="34" charset="0"/>
              </a:endParaRPr>
            </a:p>
          </p:txBody>
        </p:sp>
        <p:sp>
          <p:nvSpPr>
            <p:cNvPr id="84" name="Google Shape;84;p15"/>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Nova" panose="020B0504020202020204" pitchFamily="34" charset="0"/>
                <a:cs typeface="Arial" panose="020B0604020202020204" pitchFamily="34" charset="0"/>
              </a:endParaRPr>
            </a:p>
          </p:txBody>
        </p:sp>
      </p:grpSp>
      <p:sp>
        <p:nvSpPr>
          <p:cNvPr id="85" name="Google Shape;85;p15"/>
          <p:cNvSpPr txBox="1">
            <a:spLocks noGrp="1"/>
          </p:cNvSpPr>
          <p:nvPr>
            <p:ph type="body" idx="4294967295"/>
          </p:nvPr>
        </p:nvSpPr>
        <p:spPr>
          <a:xfrm>
            <a:off x="3389450" y="1203325"/>
            <a:ext cx="2632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lt1"/>
                </a:solidFill>
                <a:latin typeface="Arial Nova" panose="020B0504020202020204" pitchFamily="34" charset="0"/>
                <a:cs typeface="Arial" panose="020B0604020202020204" pitchFamily="34" charset="0"/>
              </a:rPr>
              <a:t>Bug introduction</a:t>
            </a:r>
            <a:endParaRPr sz="2000" b="1" dirty="0">
              <a:solidFill>
                <a:schemeClr val="lt1"/>
              </a:solidFill>
              <a:latin typeface="Arial Nova" panose="020B0504020202020204" pitchFamily="34" charset="0"/>
              <a:cs typeface="Arial" panose="020B0604020202020204" pitchFamily="34" charset="0"/>
            </a:endParaRPr>
          </a:p>
          <a:p>
            <a:pPr marL="0" lvl="0" indent="0" algn="l" rtl="0">
              <a:spcBef>
                <a:spcPts val="0"/>
              </a:spcBef>
              <a:spcAft>
                <a:spcPts val="0"/>
              </a:spcAft>
              <a:buNone/>
            </a:pPr>
            <a:endParaRPr dirty="0">
              <a:solidFill>
                <a:schemeClr val="lt1"/>
              </a:solidFill>
              <a:latin typeface="Arial Nova" panose="020B0504020202020204" pitchFamily="34" charset="0"/>
              <a:cs typeface="Arial" panose="020B0604020202020204" pitchFamily="34" charset="0"/>
            </a:endParaRPr>
          </a:p>
        </p:txBody>
      </p:sp>
      <p:sp>
        <p:nvSpPr>
          <p:cNvPr id="86" name="Google Shape;86;p15"/>
          <p:cNvSpPr txBox="1">
            <a:spLocks noGrp="1"/>
          </p:cNvSpPr>
          <p:nvPr>
            <p:ph type="body" idx="4294967295"/>
          </p:nvPr>
        </p:nvSpPr>
        <p:spPr>
          <a:xfrm>
            <a:off x="3396775" y="1850300"/>
            <a:ext cx="2478600" cy="2319300"/>
          </a:xfrm>
          <a:prstGeom prst="rect">
            <a:avLst/>
          </a:prstGeom>
        </p:spPr>
        <p:txBody>
          <a:bodyPr spcFirstLastPara="1" wrap="square" lIns="91425" tIns="91425" rIns="91425" bIns="91425" anchor="t" anchorCtr="0">
            <a:noAutofit/>
          </a:bodyPr>
          <a:lstStyle/>
          <a:p>
            <a:pPr marL="285750" indent="-285750">
              <a:buFont typeface="Arial" panose="020B0604020202020204" pitchFamily="34" charset="0"/>
              <a:buChar char="•"/>
            </a:pPr>
            <a:r>
              <a:rPr lang="en" dirty="0">
                <a:latin typeface="Arial Nova" panose="020B0504020202020204" pitchFamily="34" charset="0"/>
                <a:cs typeface="Arial" panose="020B0604020202020204" pitchFamily="34" charset="0"/>
              </a:rPr>
              <a:t>It is focuses on identifying which changes introduced bugs.</a:t>
            </a:r>
            <a:endParaRPr dirty="0">
              <a:latin typeface="Arial Nova" panose="020B0504020202020204" pitchFamily="34" charset="0"/>
              <a:cs typeface="Arial" panose="020B0604020202020204" pitchFamily="34" charset="0"/>
            </a:endParaRPr>
          </a:p>
          <a:p>
            <a:pPr marL="285750" indent="-285750">
              <a:spcBef>
                <a:spcPts val="1600"/>
              </a:spcBef>
              <a:buFont typeface="Arial" panose="020B0604020202020204" pitchFamily="34" charset="0"/>
              <a:buChar char="•"/>
            </a:pPr>
            <a:r>
              <a:rPr lang="en" dirty="0">
                <a:latin typeface="Arial Nova" panose="020B0504020202020204" pitchFamily="34" charset="0"/>
                <a:cs typeface="Arial" panose="020B0604020202020204" pitchFamily="34" charset="0"/>
              </a:rPr>
              <a:t>In ESEM, it is based on the study of previous bugs.</a:t>
            </a:r>
            <a:endParaRPr dirty="0">
              <a:latin typeface="Arial Nova" panose="020B0504020202020204" pitchFamily="34" charset="0"/>
              <a:cs typeface="Arial" panose="020B0604020202020204" pitchFamily="34" charset="0"/>
            </a:endParaRPr>
          </a:p>
          <a:p>
            <a:pPr marL="285750" lvl="0" indent="-285750" algn="l" rtl="0">
              <a:spcBef>
                <a:spcPts val="1600"/>
              </a:spcBef>
              <a:spcAft>
                <a:spcPts val="1600"/>
              </a:spcAft>
              <a:buFont typeface="Arial" panose="020B0604020202020204" pitchFamily="34" charset="0"/>
              <a:buChar char="•"/>
            </a:pPr>
            <a:endParaRPr sz="1600" dirty="0">
              <a:latin typeface="Arial Nova" panose="020B0504020202020204" pitchFamily="34" charset="0"/>
              <a:cs typeface="Arial" panose="020B0604020202020204" pitchFamily="34" charset="0"/>
            </a:endParaRPr>
          </a:p>
        </p:txBody>
      </p:sp>
      <p:grpSp>
        <p:nvGrpSpPr>
          <p:cNvPr id="87" name="Google Shape;87;p15"/>
          <p:cNvGrpSpPr/>
          <p:nvPr/>
        </p:nvGrpSpPr>
        <p:grpSpPr>
          <a:xfrm>
            <a:off x="6140492" y="1304938"/>
            <a:ext cx="2895487" cy="3109266"/>
            <a:chOff x="6212550" y="1304875"/>
            <a:chExt cx="2632500" cy="3416400"/>
          </a:xfrm>
        </p:grpSpPr>
        <p:sp>
          <p:nvSpPr>
            <p:cNvPr id="88" name="Google Shape;88;p15"/>
            <p:cNvSpPr/>
            <p:nvPr/>
          </p:nvSpPr>
          <p:spPr>
            <a:xfrm>
              <a:off x="621540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Nova" panose="020B0504020202020204" pitchFamily="34" charset="0"/>
                <a:cs typeface="Arial" panose="020B0604020202020204" pitchFamily="34" charset="0"/>
              </a:endParaRPr>
            </a:p>
          </p:txBody>
        </p:sp>
        <p:sp>
          <p:nvSpPr>
            <p:cNvPr id="89" name="Google Shape;89;p15"/>
            <p:cNvSpPr txBox="1"/>
            <p:nvPr/>
          </p:nvSpPr>
          <p:spPr>
            <a:xfrm>
              <a:off x="6212550" y="1304875"/>
              <a:ext cx="26325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Nova" panose="020B0504020202020204" pitchFamily="34" charset="0"/>
                <a:cs typeface="Arial" panose="020B0604020202020204" pitchFamily="34" charset="0"/>
              </a:endParaRPr>
            </a:p>
          </p:txBody>
        </p:sp>
      </p:grpSp>
      <p:sp>
        <p:nvSpPr>
          <p:cNvPr id="90" name="Google Shape;90;p15"/>
          <p:cNvSpPr txBox="1">
            <a:spLocks noGrp="1"/>
          </p:cNvSpPr>
          <p:nvPr>
            <p:ph type="body" idx="4294967295"/>
          </p:nvPr>
        </p:nvSpPr>
        <p:spPr>
          <a:xfrm>
            <a:off x="6410475" y="1203300"/>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lt1"/>
                </a:solidFill>
                <a:latin typeface="Arial Nova" panose="020B0504020202020204" pitchFamily="34" charset="0"/>
                <a:cs typeface="Arial" panose="020B0604020202020204" pitchFamily="34" charset="0"/>
              </a:rPr>
              <a:t>The impact</a:t>
            </a:r>
            <a:endParaRPr sz="2000" b="1" dirty="0">
              <a:solidFill>
                <a:schemeClr val="lt1"/>
              </a:solidFill>
              <a:latin typeface="Arial Nova" panose="020B0504020202020204" pitchFamily="34" charset="0"/>
              <a:cs typeface="Arial" panose="020B0604020202020204" pitchFamily="34" charset="0"/>
            </a:endParaRPr>
          </a:p>
        </p:txBody>
      </p:sp>
      <p:sp>
        <p:nvSpPr>
          <p:cNvPr id="91" name="Google Shape;91;p15"/>
          <p:cNvSpPr txBox="1">
            <a:spLocks noGrp="1"/>
          </p:cNvSpPr>
          <p:nvPr>
            <p:ph type="body" idx="4294967295"/>
          </p:nvPr>
        </p:nvSpPr>
        <p:spPr>
          <a:xfrm>
            <a:off x="6286400" y="1850300"/>
            <a:ext cx="2748754" cy="279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 dirty="0">
                <a:latin typeface="Arial Nova" panose="020B0504020202020204" pitchFamily="34" charset="0"/>
                <a:cs typeface="Arial" panose="020B0604020202020204" pitchFamily="34" charset="0"/>
              </a:rPr>
              <a:t>Measuring developer performance.</a:t>
            </a:r>
            <a:endParaRPr dirty="0">
              <a:latin typeface="Arial Nova" panose="020B0504020202020204" pitchFamily="34" charset="0"/>
              <a:cs typeface="Arial" panose="020B0604020202020204" pitchFamily="34" charset="0"/>
            </a:endParaRPr>
          </a:p>
          <a:p>
            <a:pPr marL="285750" lvl="0" indent="-285750" algn="l" rtl="0">
              <a:spcBef>
                <a:spcPts val="1600"/>
              </a:spcBef>
              <a:spcAft>
                <a:spcPts val="0"/>
              </a:spcAft>
              <a:buFont typeface="Arial" panose="020B0604020202020204" pitchFamily="34" charset="0"/>
              <a:buChar char="•"/>
            </a:pPr>
            <a:r>
              <a:rPr lang="en" dirty="0">
                <a:latin typeface="Arial Nova" panose="020B0504020202020204" pitchFamily="34" charset="0"/>
                <a:cs typeface="Arial" panose="020B0604020202020204" pitchFamily="34" charset="0"/>
              </a:rPr>
              <a:t>Measure bug residency time.</a:t>
            </a:r>
          </a:p>
          <a:p>
            <a:pPr marL="285750" lvl="0" indent="-285750" algn="l" rtl="0">
              <a:spcBef>
                <a:spcPts val="1600"/>
              </a:spcBef>
              <a:spcAft>
                <a:spcPts val="0"/>
              </a:spcAft>
              <a:buFont typeface="Arial" panose="020B0604020202020204" pitchFamily="34" charset="0"/>
              <a:buChar char="•"/>
            </a:pPr>
            <a:r>
              <a:rPr lang="en" dirty="0">
                <a:latin typeface="Arial Nova" panose="020B0504020202020204" pitchFamily="34" charset="0"/>
                <a:cs typeface="Arial" panose="020B0604020202020204" pitchFamily="34" charset="0"/>
              </a:rPr>
              <a:t>Find bug-prone change patterns.</a:t>
            </a:r>
            <a:endParaRPr dirty="0">
              <a:latin typeface="Arial Nova" panose="020B0504020202020204" pitchFamily="34" charset="0"/>
              <a:cs typeface="Arial" panose="020B0604020202020204" pitchFamily="34" charset="0"/>
            </a:endParaRPr>
          </a:p>
        </p:txBody>
      </p:sp>
      <p:pic>
        <p:nvPicPr>
          <p:cNvPr id="92" name="Google Shape;92;p15" descr="King Juan Carlos University - Wikipedia"/>
          <p:cNvPicPr preferRelativeResize="0"/>
          <p:nvPr/>
        </p:nvPicPr>
        <p:blipFill>
          <a:blip r:embed="rId3">
            <a:alphaModFix/>
          </a:blip>
          <a:stretch>
            <a:fillRect/>
          </a:stretch>
        </p:blipFill>
        <p:spPr>
          <a:xfrm>
            <a:off x="8293275" y="44139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FB410498-56FE-2040-880D-C8C258DA1CA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latin typeface="Arial Nova" panose="020B0504020202020204" pitchFamily="34" charset="0"/>
                <a:cs typeface="Arial" panose="020B0604020202020204" pitchFamily="34" charset="0"/>
              </a:rPr>
              <a:t>4</a:t>
            </a:fld>
            <a:endParaRPr lang="es-ES">
              <a:latin typeface="Arial Nova" panose="020B0504020202020204" pitchFamily="34" charset="0"/>
              <a:cs typeface="Arial" panose="020B0604020202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C0EC4A-1F1F-3240-AF01-C00E49453237}"/>
              </a:ext>
            </a:extLst>
          </p:cNvPr>
          <p:cNvSpPr>
            <a:spLocks noGrp="1"/>
          </p:cNvSpPr>
          <p:nvPr>
            <p:ph type="title"/>
          </p:nvPr>
        </p:nvSpPr>
        <p:spPr/>
        <p:txBody>
          <a:bodyPr/>
          <a:lstStyle/>
          <a:p>
            <a:r>
              <a:rPr lang="es-ES" b="1" dirty="0" err="1"/>
              <a:t>Identifying</a:t>
            </a:r>
            <a:r>
              <a:rPr lang="es-ES" b="1" dirty="0"/>
              <a:t> </a:t>
            </a:r>
            <a:r>
              <a:rPr lang="es-ES" b="1" dirty="0" err="1"/>
              <a:t>the</a:t>
            </a:r>
            <a:r>
              <a:rPr lang="es-ES" b="1" dirty="0"/>
              <a:t> BIC and </a:t>
            </a:r>
            <a:r>
              <a:rPr lang="es-ES" b="1" dirty="0" err="1"/>
              <a:t>the</a:t>
            </a:r>
            <a:r>
              <a:rPr lang="es-ES" b="1" dirty="0"/>
              <a:t> FFM:</a:t>
            </a:r>
          </a:p>
        </p:txBody>
      </p:sp>
      <p:sp>
        <p:nvSpPr>
          <p:cNvPr id="3" name="Marcador de texto 2">
            <a:extLst>
              <a:ext uri="{FF2B5EF4-FFF2-40B4-BE49-F238E27FC236}">
                <a16:creationId xmlns:a16="http://schemas.microsoft.com/office/drawing/2014/main" id="{0D4D2DA2-EAF5-574E-BB9B-791F67877671}"/>
              </a:ext>
            </a:extLst>
          </p:cNvPr>
          <p:cNvSpPr>
            <a:spLocks noGrp="1"/>
          </p:cNvSpPr>
          <p:nvPr>
            <p:ph type="body" idx="1"/>
          </p:nvPr>
        </p:nvSpPr>
        <p:spPr>
          <a:xfrm>
            <a:off x="311700" y="1428920"/>
            <a:ext cx="9108747" cy="3991025"/>
          </a:xfrm>
        </p:spPr>
        <p:txBody>
          <a:bodyPr/>
          <a:lstStyle/>
          <a:p>
            <a:r>
              <a:rPr lang="es-ES" sz="3200" dirty="0" err="1">
                <a:latin typeface="Arial Nova" panose="020B0504020202020204" pitchFamily="34" charset="0"/>
              </a:rPr>
              <a:t>Analyze</a:t>
            </a:r>
            <a:r>
              <a:rPr lang="es-ES" sz="3200" dirty="0">
                <a:latin typeface="Arial Nova" panose="020B0504020202020204" pitchFamily="34" charset="0"/>
              </a:rPr>
              <a:t> </a:t>
            </a:r>
            <a:r>
              <a:rPr lang="es-ES" sz="3200" dirty="0" err="1">
                <a:latin typeface="Arial Nova" panose="020B0504020202020204" pitchFamily="34" charset="0"/>
              </a:rPr>
              <a:t>those</a:t>
            </a:r>
            <a:r>
              <a:rPr lang="es-ES" sz="3200" dirty="0">
                <a:latin typeface="Arial Nova" panose="020B0504020202020204" pitchFamily="34" charset="0"/>
              </a:rPr>
              <a:t> </a:t>
            </a:r>
            <a:r>
              <a:rPr lang="es-ES" sz="3200" dirty="0" err="1">
                <a:latin typeface="Arial Nova" panose="020B0504020202020204" pitchFamily="34" charset="0"/>
              </a:rPr>
              <a:t>previous</a:t>
            </a:r>
            <a:r>
              <a:rPr lang="es-ES" sz="3200" dirty="0">
                <a:latin typeface="Arial Nova" panose="020B0504020202020204" pitchFamily="34" charset="0"/>
              </a:rPr>
              <a:t> </a:t>
            </a:r>
            <a:r>
              <a:rPr lang="es-ES" sz="3200" dirty="0" err="1">
                <a:latin typeface="Arial Nova" panose="020B0504020202020204" pitchFamily="34" charset="0"/>
              </a:rPr>
              <a:t>commits</a:t>
            </a:r>
            <a:r>
              <a:rPr lang="es-ES" sz="3200" dirty="0">
                <a:latin typeface="Arial Nova" panose="020B0504020202020204" pitchFamily="34" charset="0"/>
              </a:rPr>
              <a:t> to determine </a:t>
            </a:r>
            <a:r>
              <a:rPr lang="es-ES" sz="3200" dirty="0" err="1">
                <a:latin typeface="Arial Nova" panose="020B0504020202020204" pitchFamily="34" charset="0"/>
              </a:rPr>
              <a:t>the</a:t>
            </a:r>
            <a:r>
              <a:rPr lang="es-ES" sz="3200" dirty="0">
                <a:latin typeface="Arial Nova" panose="020B0504020202020204" pitchFamily="34" charset="0"/>
              </a:rPr>
              <a:t> FFM and BIC:</a:t>
            </a:r>
          </a:p>
          <a:p>
            <a:pPr lvl="1"/>
            <a:r>
              <a:rPr lang="es-ES" sz="3200" dirty="0" err="1">
                <a:latin typeface="Arial Nova" panose="020B0504020202020204" pitchFamily="34" charset="0"/>
              </a:rPr>
              <a:t>The</a:t>
            </a:r>
            <a:r>
              <a:rPr lang="es-ES" sz="3200" dirty="0">
                <a:latin typeface="Arial Nova" panose="020B0504020202020204" pitchFamily="34" charset="0"/>
              </a:rPr>
              <a:t> </a:t>
            </a:r>
            <a:r>
              <a:rPr lang="es-ES" sz="3200" dirty="0" err="1">
                <a:latin typeface="Arial Nova" panose="020B0504020202020204" pitchFamily="34" charset="0"/>
              </a:rPr>
              <a:t>commit</a:t>
            </a:r>
            <a:r>
              <a:rPr lang="es-ES" sz="3200" dirty="0">
                <a:latin typeface="Arial Nova" panose="020B0504020202020204" pitchFamily="34" charset="0"/>
              </a:rPr>
              <a:t> </a:t>
            </a:r>
            <a:r>
              <a:rPr lang="es-ES" sz="3200" dirty="0" err="1">
                <a:latin typeface="Arial Nova" panose="020B0504020202020204" pitchFamily="34" charset="0"/>
              </a:rPr>
              <a:t>inserted</a:t>
            </a:r>
            <a:r>
              <a:rPr lang="es-ES" sz="3200" dirty="0">
                <a:latin typeface="Arial Nova" panose="020B0504020202020204" pitchFamily="34" charset="0"/>
              </a:rPr>
              <a:t> </a:t>
            </a:r>
            <a:r>
              <a:rPr lang="es-ES" sz="3200" dirty="0" err="1">
                <a:latin typeface="Arial Nova" panose="020B0504020202020204" pitchFamily="34" charset="0"/>
              </a:rPr>
              <a:t>the</a:t>
            </a:r>
            <a:r>
              <a:rPr lang="es-ES" sz="3200" dirty="0">
                <a:latin typeface="Arial Nova" panose="020B0504020202020204" pitchFamily="34" charset="0"/>
              </a:rPr>
              <a:t> bug           BIC</a:t>
            </a:r>
          </a:p>
          <a:p>
            <a:pPr lvl="1"/>
            <a:r>
              <a:rPr lang="es-ES" sz="3200" dirty="0" err="1">
                <a:latin typeface="Arial Nova" panose="020B0504020202020204" pitchFamily="34" charset="0"/>
              </a:rPr>
              <a:t>The</a:t>
            </a:r>
            <a:r>
              <a:rPr lang="es-ES" sz="3200" dirty="0">
                <a:latin typeface="Arial Nova" panose="020B0504020202020204" pitchFamily="34" charset="0"/>
              </a:rPr>
              <a:t> </a:t>
            </a:r>
            <a:r>
              <a:rPr lang="es-ES" sz="3200" dirty="0" err="1">
                <a:latin typeface="Arial Nova" panose="020B0504020202020204" pitchFamily="34" charset="0"/>
              </a:rPr>
              <a:t>commit</a:t>
            </a:r>
            <a:r>
              <a:rPr lang="es-ES" sz="3200" dirty="0">
                <a:latin typeface="Arial Nova" panose="020B0504020202020204" pitchFamily="34" charset="0"/>
              </a:rPr>
              <a:t> </a:t>
            </a:r>
            <a:r>
              <a:rPr lang="es-ES" sz="3200" dirty="0" err="1">
                <a:latin typeface="Arial Nova" panose="020B0504020202020204" pitchFamily="34" charset="0"/>
              </a:rPr>
              <a:t>didn’t</a:t>
            </a:r>
            <a:r>
              <a:rPr lang="es-ES" sz="3200" dirty="0">
                <a:latin typeface="Arial Nova" panose="020B0504020202020204" pitchFamily="34" charset="0"/>
              </a:rPr>
              <a:t> </a:t>
            </a:r>
            <a:r>
              <a:rPr lang="es-ES" sz="3200" dirty="0" err="1">
                <a:latin typeface="Arial Nova" panose="020B0504020202020204" pitchFamily="34" charset="0"/>
              </a:rPr>
              <a:t>insert</a:t>
            </a:r>
            <a:r>
              <a:rPr lang="es-ES" sz="3200" dirty="0">
                <a:latin typeface="Arial Nova" panose="020B0504020202020204" pitchFamily="34" charset="0"/>
              </a:rPr>
              <a:t> </a:t>
            </a:r>
            <a:r>
              <a:rPr lang="es-ES" sz="3200" dirty="0" err="1">
                <a:latin typeface="Arial Nova" panose="020B0504020202020204" pitchFamily="34" charset="0"/>
              </a:rPr>
              <a:t>the</a:t>
            </a:r>
            <a:r>
              <a:rPr lang="es-ES" sz="3200" dirty="0">
                <a:latin typeface="Arial Nova" panose="020B0504020202020204" pitchFamily="34" charset="0"/>
              </a:rPr>
              <a:t> bug         FFM</a:t>
            </a:r>
          </a:p>
          <a:p>
            <a:pPr marL="1054100" lvl="2" indent="0">
              <a:buNone/>
            </a:pPr>
            <a:endParaRPr lang="es-ES" sz="2400" dirty="0"/>
          </a:p>
        </p:txBody>
      </p:sp>
      <p:cxnSp>
        <p:nvCxnSpPr>
          <p:cNvPr id="4" name="Conector recto de flecha 3">
            <a:extLst>
              <a:ext uri="{FF2B5EF4-FFF2-40B4-BE49-F238E27FC236}">
                <a16:creationId xmlns:a16="http://schemas.microsoft.com/office/drawing/2014/main" id="{C2BB969D-E2FD-644E-A7C5-BA82C7DE3014}"/>
              </a:ext>
            </a:extLst>
          </p:cNvPr>
          <p:cNvCxnSpPr>
            <a:cxnSpLocks/>
          </p:cNvCxnSpPr>
          <p:nvPr/>
        </p:nvCxnSpPr>
        <p:spPr>
          <a:xfrm>
            <a:off x="6666615" y="3147182"/>
            <a:ext cx="712381" cy="0"/>
          </a:xfrm>
          <a:prstGeom prst="straightConnector1">
            <a:avLst/>
          </a:prstGeom>
          <a:ln w="635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 name="Conector recto de flecha 4">
            <a:extLst>
              <a:ext uri="{FF2B5EF4-FFF2-40B4-BE49-F238E27FC236}">
                <a16:creationId xmlns:a16="http://schemas.microsoft.com/office/drawing/2014/main" id="{160755C4-14F8-9B48-B3DA-233D52AF8F46}"/>
              </a:ext>
            </a:extLst>
          </p:cNvPr>
          <p:cNvCxnSpPr>
            <a:cxnSpLocks/>
          </p:cNvCxnSpPr>
          <p:nvPr/>
        </p:nvCxnSpPr>
        <p:spPr>
          <a:xfrm>
            <a:off x="7214690" y="3934046"/>
            <a:ext cx="712381" cy="0"/>
          </a:xfrm>
          <a:prstGeom prst="straightConnector1">
            <a:avLst/>
          </a:prstGeom>
          <a:ln w="635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7" name="Google Shape;239;p28" descr="King Juan Carlos University - Wikipedia">
            <a:extLst>
              <a:ext uri="{FF2B5EF4-FFF2-40B4-BE49-F238E27FC236}">
                <a16:creationId xmlns:a16="http://schemas.microsoft.com/office/drawing/2014/main" id="{CDDFE3DC-CA8B-3E45-ACA2-70733097B5C8}"/>
              </a:ext>
            </a:extLst>
          </p:cNvPr>
          <p:cNvPicPr preferRelativeResize="0"/>
          <p:nvPr/>
        </p:nvPicPr>
        <p:blipFill>
          <a:blip r:embed="rId2">
            <a:alphaModFix/>
          </a:blip>
          <a:stretch>
            <a:fillRect/>
          </a:stretch>
        </p:blipFill>
        <p:spPr>
          <a:xfrm>
            <a:off x="8293275" y="4337775"/>
            <a:ext cx="656251" cy="656251"/>
          </a:xfrm>
          <a:prstGeom prst="rect">
            <a:avLst/>
          </a:prstGeom>
          <a:noFill/>
          <a:ln>
            <a:noFill/>
          </a:ln>
        </p:spPr>
      </p:pic>
      <p:sp>
        <p:nvSpPr>
          <p:cNvPr id="19" name="Marcador de número de diapositiva 18">
            <a:extLst>
              <a:ext uri="{FF2B5EF4-FFF2-40B4-BE49-F238E27FC236}">
                <a16:creationId xmlns:a16="http://schemas.microsoft.com/office/drawing/2014/main" id="{B56F3B9A-FB63-604D-9031-7871403257A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40</a:t>
            </a:fld>
            <a:endParaRPr lang="es-ES"/>
          </a:p>
        </p:txBody>
      </p:sp>
    </p:spTree>
    <p:extLst>
      <p:ext uri="{BB962C8B-B14F-4D97-AF65-F5344CB8AC3E}">
        <p14:creationId xmlns:p14="http://schemas.microsoft.com/office/powerpoint/2010/main" val="8499987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Overview</a:t>
            </a:r>
            <a:endParaRPr b="1"/>
          </a:p>
        </p:txBody>
      </p:sp>
      <p:sp>
        <p:nvSpPr>
          <p:cNvPr id="348" name="Google Shape;348;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Background</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Systematic Literature Review</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Model to Identify Changes that Introduced Bugs</a:t>
            </a:r>
            <a:endParaRPr sz="2500" dirty="0">
              <a:latin typeface="Arial Nova" panose="020B0504020202020204" pitchFamily="34" charset="0"/>
            </a:endParaRPr>
          </a:p>
          <a:p>
            <a:pPr lvl="0" indent="-387350">
              <a:lnSpc>
                <a:spcPct val="150000"/>
              </a:lnSpc>
              <a:buSzPts val="2500"/>
              <a:buAutoNum type="arabicPeriod"/>
            </a:pPr>
            <a:r>
              <a:rPr lang="en" sz="2500" dirty="0">
                <a:latin typeface="Arial Nova" panose="020B0504020202020204" pitchFamily="34" charset="0"/>
              </a:rPr>
              <a:t>Empirical Evaluation of the Model</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b="1" dirty="0">
                <a:solidFill>
                  <a:schemeClr val="tx1"/>
                </a:solidFill>
                <a:latin typeface="Arial Nova" panose="020B0504020202020204" pitchFamily="34" charset="0"/>
              </a:rPr>
              <a:t>Findings</a:t>
            </a:r>
            <a:endParaRPr sz="2500" b="1" dirty="0">
              <a:solidFill>
                <a:schemeClr val="tx1"/>
              </a:solidFill>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Implications and Recommendations</a:t>
            </a:r>
            <a:endParaRPr sz="2500" dirty="0">
              <a:latin typeface="Arial Nova" panose="020B0504020202020204" pitchFamily="34" charset="0"/>
            </a:endParaRPr>
          </a:p>
        </p:txBody>
      </p:sp>
      <p:pic>
        <p:nvPicPr>
          <p:cNvPr id="349" name="Google Shape;349;p33"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22FCF0FB-F116-B240-973C-8B99F293C21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41</a:t>
            </a:fld>
            <a:endParaRPr lang="es-ES"/>
          </a:p>
        </p:txBody>
      </p:sp>
    </p:spTree>
    <p:extLst>
      <p:ext uri="{BB962C8B-B14F-4D97-AF65-F5344CB8AC3E}">
        <p14:creationId xmlns:p14="http://schemas.microsoft.com/office/powerpoint/2010/main" val="41302809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Filtering Results</a:t>
            </a:r>
            <a:endParaRPr b="1" dirty="0"/>
          </a:p>
        </p:txBody>
      </p:sp>
      <p:pic>
        <p:nvPicPr>
          <p:cNvPr id="212" name="Google Shape;212;p25"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graphicFrame>
        <p:nvGraphicFramePr>
          <p:cNvPr id="213" name="Google Shape;213;p25"/>
          <p:cNvGraphicFramePr/>
          <p:nvPr>
            <p:extLst>
              <p:ext uri="{D42A27DB-BD31-4B8C-83A1-F6EECF244321}">
                <p14:modId xmlns:p14="http://schemas.microsoft.com/office/powerpoint/2010/main" val="2606834558"/>
              </p:ext>
            </p:extLst>
          </p:nvPr>
        </p:nvGraphicFramePr>
        <p:xfrm>
          <a:off x="533306" y="1424684"/>
          <a:ext cx="8077388" cy="2648591"/>
        </p:xfrm>
        <a:graphic>
          <a:graphicData uri="http://schemas.openxmlformats.org/drawingml/2006/table">
            <a:tbl>
              <a:tblPr>
                <a:noFill/>
                <a:tableStyleId>{3A57C8AD-3AE6-44A1-B40D-67E1331EF819}</a:tableStyleId>
              </a:tblPr>
              <a:tblGrid>
                <a:gridCol w="3113505">
                  <a:extLst>
                    <a:ext uri="{9D8B030D-6E8A-4147-A177-3AD203B41FA5}">
                      <a16:colId xmlns:a16="http://schemas.microsoft.com/office/drawing/2014/main" val="20000"/>
                    </a:ext>
                  </a:extLst>
                </a:gridCol>
                <a:gridCol w="2092468">
                  <a:extLst>
                    <a:ext uri="{9D8B030D-6E8A-4147-A177-3AD203B41FA5}">
                      <a16:colId xmlns:a16="http://schemas.microsoft.com/office/drawing/2014/main" val="20001"/>
                    </a:ext>
                  </a:extLst>
                </a:gridCol>
                <a:gridCol w="2871415">
                  <a:extLst>
                    <a:ext uri="{9D8B030D-6E8A-4147-A177-3AD203B41FA5}">
                      <a16:colId xmlns:a16="http://schemas.microsoft.com/office/drawing/2014/main" val="20002"/>
                    </a:ext>
                  </a:extLst>
                </a:gridCol>
              </a:tblGrid>
              <a:tr h="779191">
                <a:tc>
                  <a:txBody>
                    <a:bodyPr/>
                    <a:lstStyle/>
                    <a:p>
                      <a:pPr marL="0" lvl="0" indent="0" algn="l" rtl="0">
                        <a:spcBef>
                          <a:spcPts val="0"/>
                        </a:spcBef>
                        <a:spcAft>
                          <a:spcPts val="0"/>
                        </a:spcAft>
                        <a:buNone/>
                      </a:pPr>
                      <a:endParaRPr sz="25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2500" b="1" dirty="0">
                          <a:latin typeface="Arial Nova" panose="020B0504020202020204" pitchFamily="34" charset="0"/>
                        </a:rPr>
                        <a:t>Bugs</a:t>
                      </a:r>
                      <a:endParaRPr sz="25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US" sz="2500" b="1" dirty="0">
                          <a:latin typeface="Arial Nova" panose="020B0504020202020204" pitchFamily="34" charset="0"/>
                        </a:rPr>
                        <a:t>Other Issues</a:t>
                      </a:r>
                      <a:endParaRPr sz="25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extLst>
                  <a:ext uri="{0D108BD9-81ED-4DB2-BD59-A6C34878D82A}">
                    <a16:rowId xmlns:a16="http://schemas.microsoft.com/office/drawing/2014/main" val="10000"/>
                  </a:ext>
                </a:extLst>
              </a:tr>
              <a:tr h="655122">
                <a:tc>
                  <a:txBody>
                    <a:bodyPr/>
                    <a:lstStyle/>
                    <a:p>
                      <a:pPr marL="0" lvl="0" indent="0" algn="l" rtl="0">
                        <a:spcBef>
                          <a:spcPts val="0"/>
                        </a:spcBef>
                        <a:spcAft>
                          <a:spcPts val="0"/>
                        </a:spcAft>
                        <a:buNone/>
                      </a:pPr>
                      <a:r>
                        <a:rPr lang="en" sz="2500" b="1" dirty="0">
                          <a:latin typeface="Arial Nova" panose="020B0504020202020204" pitchFamily="34" charset="0"/>
                        </a:rPr>
                        <a:t>Nova</a:t>
                      </a:r>
                      <a:endParaRPr sz="25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500" dirty="0">
                          <a:latin typeface="Arial Nova" panose="020B0504020202020204" pitchFamily="34" charset="0"/>
                        </a:rPr>
                        <a:t>57</a:t>
                      </a:r>
                      <a:endParaRPr sz="25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500" dirty="0">
                          <a:latin typeface="Arial Nova" panose="020B0504020202020204" pitchFamily="34" charset="0"/>
                        </a:rPr>
                        <a:t>3</a:t>
                      </a:r>
                      <a:endParaRPr sz="25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extLst>
                  <a:ext uri="{0D108BD9-81ED-4DB2-BD59-A6C34878D82A}">
                    <a16:rowId xmlns:a16="http://schemas.microsoft.com/office/drawing/2014/main" val="10001"/>
                  </a:ext>
                </a:extLst>
              </a:tr>
              <a:tr h="607139">
                <a:tc>
                  <a:txBody>
                    <a:bodyPr/>
                    <a:lstStyle/>
                    <a:p>
                      <a:pPr marL="0" lvl="0" indent="0" algn="l" rtl="0">
                        <a:spcBef>
                          <a:spcPts val="0"/>
                        </a:spcBef>
                        <a:spcAft>
                          <a:spcPts val="0"/>
                        </a:spcAft>
                        <a:buNone/>
                      </a:pPr>
                      <a:r>
                        <a:rPr lang="en" sz="2500" b="1" dirty="0" err="1">
                          <a:latin typeface="Arial Nova" panose="020B0504020202020204" pitchFamily="34" charset="0"/>
                        </a:rPr>
                        <a:t>ElasticSearch</a:t>
                      </a:r>
                      <a:endParaRPr sz="25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500" dirty="0">
                          <a:latin typeface="Arial Nova" panose="020B0504020202020204" pitchFamily="34" charset="0"/>
                        </a:rPr>
                        <a:t>59</a:t>
                      </a:r>
                      <a:endParaRPr sz="25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 sz="2500" dirty="0">
                          <a:latin typeface="Arial Nova" panose="020B0504020202020204" pitchFamily="34" charset="0"/>
                        </a:rPr>
                        <a:t>1</a:t>
                      </a:r>
                      <a:endParaRPr sz="2500"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EFEFEF"/>
                    </a:solidFill>
                  </a:tcPr>
                </a:tc>
                <a:extLst>
                  <a:ext uri="{0D108BD9-81ED-4DB2-BD59-A6C34878D82A}">
                    <a16:rowId xmlns:a16="http://schemas.microsoft.com/office/drawing/2014/main" val="10002"/>
                  </a:ext>
                </a:extLst>
              </a:tr>
              <a:tr h="607139">
                <a:tc>
                  <a:txBody>
                    <a:bodyPr/>
                    <a:lstStyle/>
                    <a:p>
                      <a:pPr marL="0" lvl="0" indent="0" algn="l" rtl="0">
                        <a:spcBef>
                          <a:spcPts val="0"/>
                        </a:spcBef>
                        <a:spcAft>
                          <a:spcPts val="0"/>
                        </a:spcAft>
                        <a:buNone/>
                      </a:pPr>
                      <a:r>
                        <a:rPr lang="en-US" sz="2500" b="1" dirty="0">
                          <a:latin typeface="Arial Nova" panose="020B0504020202020204" pitchFamily="34" charset="0"/>
                        </a:rPr>
                        <a:t>Total</a:t>
                      </a:r>
                      <a:endParaRPr sz="2500" b="1" dirty="0">
                        <a:latin typeface="Arial Nova" panose="020B0504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US" sz="2500" dirty="0">
                          <a:latin typeface="Arial Nova" panose="020B0504020202020204" pitchFamily="34" charset="0"/>
                        </a:rPr>
                        <a:t>116</a:t>
                      </a:r>
                      <a:endParaRPr sz="2500" dirty="0">
                        <a:latin typeface="Arial Nova" panose="020B0504020202020204" pitchFamily="34" charset="0"/>
                      </a:endParaRPr>
                    </a:p>
                  </a:txBody>
                  <a:tcPr marL="91425" marR="91425" marT="91425" marB="91425">
                    <a:lnL w="28575" cap="flat" cmpd="sng" algn="ctr">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tc>
                  <a:txBody>
                    <a:bodyPr/>
                    <a:lstStyle/>
                    <a:p>
                      <a:pPr marL="0" lvl="0" indent="0" algn="ctr" rtl="0">
                        <a:spcBef>
                          <a:spcPts val="0"/>
                        </a:spcBef>
                        <a:spcAft>
                          <a:spcPts val="0"/>
                        </a:spcAft>
                        <a:buNone/>
                      </a:pPr>
                      <a:r>
                        <a:rPr lang="en-US" sz="2500" dirty="0">
                          <a:latin typeface="Arial Nova" panose="020B0504020202020204" pitchFamily="34" charset="0"/>
                        </a:rPr>
                        <a:t>4</a:t>
                      </a:r>
                      <a:endParaRPr sz="2500" dirty="0">
                        <a:latin typeface="Arial Nova" panose="020B0504020202020204" pitchFamily="34" charset="0"/>
                      </a:endParaRPr>
                    </a:p>
                  </a:txBody>
                  <a:tcPr marL="91425" marR="91425" marT="91425" marB="91425">
                    <a:lnL w="28575" cap="flat" cmpd="sng" algn="ctr">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FEFEF"/>
                    </a:solidFill>
                  </a:tcPr>
                </a:tc>
                <a:extLst>
                  <a:ext uri="{0D108BD9-81ED-4DB2-BD59-A6C34878D82A}">
                    <a16:rowId xmlns:a16="http://schemas.microsoft.com/office/drawing/2014/main" val="2487367064"/>
                  </a:ext>
                </a:extLst>
              </a:tr>
            </a:tbl>
          </a:graphicData>
        </a:graphic>
      </p:graphicFrame>
      <p:sp>
        <p:nvSpPr>
          <p:cNvPr id="2" name="Elipse 1">
            <a:extLst>
              <a:ext uri="{FF2B5EF4-FFF2-40B4-BE49-F238E27FC236}">
                <a16:creationId xmlns:a16="http://schemas.microsoft.com/office/drawing/2014/main" id="{C47D3C94-5B30-4A4F-B5C7-0E473290D3B5}"/>
              </a:ext>
            </a:extLst>
          </p:cNvPr>
          <p:cNvSpPr/>
          <p:nvPr/>
        </p:nvSpPr>
        <p:spPr>
          <a:xfrm>
            <a:off x="3718570" y="3498172"/>
            <a:ext cx="2092711" cy="575103"/>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Marcador de número de diapositiva 3">
            <a:extLst>
              <a:ext uri="{FF2B5EF4-FFF2-40B4-BE49-F238E27FC236}">
                <a16:creationId xmlns:a16="http://schemas.microsoft.com/office/drawing/2014/main" id="{AADFC660-555D-8545-8A1F-E8C6C2CADA3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42</a:t>
            </a:fld>
            <a:endParaRPr lang="es-ES"/>
          </a:p>
        </p:txBody>
      </p:sp>
    </p:spTree>
    <p:extLst>
      <p:ext uri="{BB962C8B-B14F-4D97-AF65-F5344CB8AC3E}">
        <p14:creationId xmlns:p14="http://schemas.microsoft.com/office/powerpoint/2010/main" val="754537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9"/>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r>
              <a:rPr lang="es-ES" b="1" dirty="0"/>
              <a:t>RQ1 : </a:t>
            </a:r>
            <a:r>
              <a:rPr lang="es-ES" sz="2400" dirty="0" err="1"/>
              <a:t>What</a:t>
            </a:r>
            <a:r>
              <a:rPr lang="es-ES" sz="2400" dirty="0"/>
              <a:t> </a:t>
            </a:r>
            <a:r>
              <a:rPr lang="es-ES" sz="2400" dirty="0" err="1"/>
              <a:t>is</a:t>
            </a:r>
            <a:r>
              <a:rPr lang="es-ES" sz="2400" dirty="0"/>
              <a:t> </a:t>
            </a:r>
            <a:r>
              <a:rPr lang="es-ES" sz="2400" dirty="0" err="1"/>
              <a:t>the</a:t>
            </a:r>
            <a:r>
              <a:rPr lang="es-ES" sz="2400" dirty="0"/>
              <a:t> </a:t>
            </a:r>
            <a:r>
              <a:rPr lang="es-ES" sz="2400" dirty="0" err="1"/>
              <a:t>frequency</a:t>
            </a:r>
            <a:r>
              <a:rPr lang="es-ES" sz="2400" dirty="0"/>
              <a:t> </a:t>
            </a:r>
            <a:r>
              <a:rPr lang="es-ES" sz="2400" dirty="0" err="1"/>
              <a:t>for</a:t>
            </a:r>
            <a:r>
              <a:rPr lang="es-ES" sz="2400" dirty="0"/>
              <a:t> a BFC </a:t>
            </a:r>
            <a:r>
              <a:rPr lang="es-ES" sz="2400" dirty="0" err="1"/>
              <a:t>being</a:t>
            </a:r>
            <a:r>
              <a:rPr lang="es-ES" sz="2400" dirty="0"/>
              <a:t> </a:t>
            </a:r>
            <a:r>
              <a:rPr lang="es-ES" sz="2400" dirty="0" err="1"/>
              <a:t>caused</a:t>
            </a:r>
            <a:r>
              <a:rPr lang="es-ES" sz="2400" dirty="0"/>
              <a:t> </a:t>
            </a:r>
            <a:r>
              <a:rPr lang="es-ES" sz="2400" dirty="0" err="1"/>
              <a:t>by</a:t>
            </a:r>
            <a:r>
              <a:rPr lang="es-ES" sz="2400" dirty="0"/>
              <a:t> a BIC?</a:t>
            </a:r>
            <a:br>
              <a:rPr lang="es-ES" sz="3200" dirty="0"/>
            </a:br>
            <a:endParaRPr dirty="0"/>
          </a:p>
        </p:txBody>
      </p:sp>
      <p:sp>
        <p:nvSpPr>
          <p:cNvPr id="245" name="Google Shape;245;p29"/>
          <p:cNvSpPr txBox="1">
            <a:spLocks noGrp="1"/>
          </p:cNvSpPr>
          <p:nvPr>
            <p:ph type="body" idx="4294967295"/>
          </p:nvPr>
        </p:nvSpPr>
        <p:spPr>
          <a:xfrm>
            <a:off x="408309" y="1773625"/>
            <a:ext cx="2763712" cy="4920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100" b="1" dirty="0">
                <a:solidFill>
                  <a:schemeClr val="dk1"/>
                </a:solidFill>
                <a:latin typeface="Arial Nova" panose="020B0504020202020204" pitchFamily="34" charset="0"/>
              </a:rPr>
              <a:t>Reasons of No BIC</a:t>
            </a:r>
            <a:endParaRPr sz="2100" b="1" dirty="0">
              <a:solidFill>
                <a:schemeClr val="dk1"/>
              </a:solidFill>
              <a:latin typeface="Arial Nova" panose="020B0504020202020204" pitchFamily="34" charset="0"/>
            </a:endParaRPr>
          </a:p>
        </p:txBody>
      </p:sp>
      <p:sp>
        <p:nvSpPr>
          <p:cNvPr id="246" name="Google Shape;246;p29"/>
          <p:cNvSpPr txBox="1">
            <a:spLocks noGrp="1"/>
          </p:cNvSpPr>
          <p:nvPr>
            <p:ph type="body" idx="4294967295"/>
          </p:nvPr>
        </p:nvSpPr>
        <p:spPr>
          <a:xfrm>
            <a:off x="7378235" y="1189173"/>
            <a:ext cx="1015533" cy="219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b="1" dirty="0">
                <a:solidFill>
                  <a:schemeClr val="lt2"/>
                </a:solidFill>
                <a:latin typeface="Arial Nova" panose="020B0504020202020204" pitchFamily="34" charset="0"/>
              </a:rPr>
              <a:t>No BIC</a:t>
            </a:r>
            <a:endParaRPr dirty="0">
              <a:solidFill>
                <a:schemeClr val="lt2"/>
              </a:solidFill>
              <a:latin typeface="Arial Nova" panose="020B0504020202020204" pitchFamily="34" charset="0"/>
            </a:endParaRPr>
          </a:p>
        </p:txBody>
      </p:sp>
      <p:sp>
        <p:nvSpPr>
          <p:cNvPr id="247" name="Google Shape;247;p29"/>
          <p:cNvSpPr/>
          <p:nvPr/>
        </p:nvSpPr>
        <p:spPr>
          <a:xfrm>
            <a:off x="8393768" y="1184686"/>
            <a:ext cx="219000" cy="21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txBox="1">
            <a:spLocks noGrp="1"/>
          </p:cNvSpPr>
          <p:nvPr>
            <p:ph type="body" idx="4294967295"/>
          </p:nvPr>
        </p:nvSpPr>
        <p:spPr>
          <a:xfrm>
            <a:off x="7761491" y="1513963"/>
            <a:ext cx="954118" cy="219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b="1" dirty="0">
                <a:solidFill>
                  <a:schemeClr val="lt2"/>
                </a:solidFill>
                <a:latin typeface="Arial Nova" panose="020B0504020202020204" pitchFamily="34" charset="0"/>
              </a:rPr>
              <a:t>BIC</a:t>
            </a:r>
            <a:endParaRPr dirty="0">
              <a:solidFill>
                <a:schemeClr val="lt2"/>
              </a:solidFill>
              <a:latin typeface="Arial Nova" panose="020B0504020202020204" pitchFamily="34" charset="0"/>
            </a:endParaRPr>
          </a:p>
        </p:txBody>
      </p:sp>
      <p:sp>
        <p:nvSpPr>
          <p:cNvPr id="249" name="Google Shape;249;p29"/>
          <p:cNvSpPr/>
          <p:nvPr/>
        </p:nvSpPr>
        <p:spPr>
          <a:xfrm>
            <a:off x="8393768" y="1501696"/>
            <a:ext cx="219000" cy="219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29"/>
          <p:cNvSpPr txBox="1">
            <a:spLocks noGrp="1"/>
          </p:cNvSpPr>
          <p:nvPr>
            <p:ph type="body" idx="4294967295"/>
          </p:nvPr>
        </p:nvSpPr>
        <p:spPr>
          <a:xfrm>
            <a:off x="6862863" y="3186178"/>
            <a:ext cx="6894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b="1" dirty="0">
                <a:solidFill>
                  <a:schemeClr val="lt1"/>
                </a:solidFill>
              </a:rPr>
              <a:t>545</a:t>
            </a:r>
            <a:endParaRPr sz="1400" dirty="0">
              <a:solidFill>
                <a:schemeClr val="lt1"/>
              </a:solidFill>
            </a:endParaRPr>
          </a:p>
        </p:txBody>
      </p:sp>
      <p:sp>
        <p:nvSpPr>
          <p:cNvPr id="256" name="Google Shape;256;p29"/>
          <p:cNvSpPr txBox="1">
            <a:spLocks noGrp="1"/>
          </p:cNvSpPr>
          <p:nvPr>
            <p:ph type="body" idx="4294967295"/>
          </p:nvPr>
        </p:nvSpPr>
        <p:spPr>
          <a:xfrm>
            <a:off x="6493624" y="4417838"/>
            <a:ext cx="6894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b="1" dirty="0">
                <a:solidFill>
                  <a:schemeClr val="dk1"/>
                </a:solidFill>
                <a:latin typeface="Arial Nova" panose="020B0504020202020204" pitchFamily="34" charset="0"/>
              </a:rPr>
              <a:t>Nova</a:t>
            </a:r>
            <a:endParaRPr sz="1400" dirty="0">
              <a:latin typeface="Arial Nova" panose="020B0504020202020204" pitchFamily="34" charset="0"/>
            </a:endParaRPr>
          </a:p>
        </p:txBody>
      </p:sp>
      <p:sp>
        <p:nvSpPr>
          <p:cNvPr id="257" name="Google Shape;257;p29"/>
          <p:cNvSpPr txBox="1">
            <a:spLocks noGrp="1"/>
          </p:cNvSpPr>
          <p:nvPr>
            <p:ph type="body" idx="4294967295"/>
          </p:nvPr>
        </p:nvSpPr>
        <p:spPr>
          <a:xfrm>
            <a:off x="6544127" y="1817105"/>
            <a:ext cx="6894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b="1" dirty="0">
                <a:solidFill>
                  <a:schemeClr val="accent5"/>
                </a:solidFill>
              </a:rPr>
              <a:t>57</a:t>
            </a:r>
            <a:endParaRPr sz="1400" dirty="0">
              <a:solidFill>
                <a:schemeClr val="accent5"/>
              </a:solidFill>
            </a:endParaRPr>
          </a:p>
        </p:txBody>
      </p:sp>
      <p:sp>
        <p:nvSpPr>
          <p:cNvPr id="258" name="Google Shape;258;p29"/>
          <p:cNvSpPr/>
          <p:nvPr/>
        </p:nvSpPr>
        <p:spPr>
          <a:xfrm>
            <a:off x="6613666" y="2133529"/>
            <a:ext cx="551143" cy="459837"/>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29"/>
          <p:cNvSpPr txBox="1">
            <a:spLocks noGrp="1"/>
          </p:cNvSpPr>
          <p:nvPr>
            <p:ph type="body" idx="4294967295"/>
          </p:nvPr>
        </p:nvSpPr>
        <p:spPr>
          <a:xfrm>
            <a:off x="6612192" y="2121768"/>
            <a:ext cx="570129" cy="471598"/>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b="1" dirty="0">
                <a:solidFill>
                  <a:schemeClr val="lt1"/>
                </a:solidFill>
              </a:rPr>
              <a:t>12</a:t>
            </a:r>
            <a:endParaRPr sz="1400" dirty="0">
              <a:solidFill>
                <a:schemeClr val="lt1"/>
              </a:solidFill>
            </a:endParaRPr>
          </a:p>
        </p:txBody>
      </p:sp>
      <p:sp>
        <p:nvSpPr>
          <p:cNvPr id="260" name="Google Shape;260;p29"/>
          <p:cNvSpPr/>
          <p:nvPr/>
        </p:nvSpPr>
        <p:spPr>
          <a:xfrm>
            <a:off x="6614400" y="2584647"/>
            <a:ext cx="551143" cy="1690437"/>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txBox="1">
            <a:spLocks noGrp="1"/>
          </p:cNvSpPr>
          <p:nvPr>
            <p:ph type="body" idx="4294967295"/>
          </p:nvPr>
        </p:nvSpPr>
        <p:spPr>
          <a:xfrm>
            <a:off x="7374913" y="2935800"/>
            <a:ext cx="6894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b="1">
                <a:solidFill>
                  <a:schemeClr val="lt1"/>
                </a:solidFill>
              </a:rPr>
              <a:t>35</a:t>
            </a:r>
            <a:endParaRPr sz="1400">
              <a:solidFill>
                <a:schemeClr val="lt1"/>
              </a:solidFill>
            </a:endParaRPr>
          </a:p>
        </p:txBody>
      </p:sp>
      <p:sp>
        <p:nvSpPr>
          <p:cNvPr id="268" name="Google Shape;268;p29"/>
          <p:cNvSpPr txBox="1">
            <a:spLocks noGrp="1"/>
          </p:cNvSpPr>
          <p:nvPr>
            <p:ph type="body" idx="4294967295"/>
          </p:nvPr>
        </p:nvSpPr>
        <p:spPr>
          <a:xfrm>
            <a:off x="7109510" y="4424786"/>
            <a:ext cx="131066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b="1" dirty="0" err="1">
                <a:solidFill>
                  <a:schemeClr val="dk1"/>
                </a:solidFill>
                <a:latin typeface="Arial Nova" panose="020B0504020202020204" pitchFamily="34" charset="0"/>
              </a:rPr>
              <a:t>ElasticSearch</a:t>
            </a:r>
            <a:endParaRPr sz="1400" dirty="0">
              <a:latin typeface="Arial Nova" panose="020B0504020202020204" pitchFamily="34" charset="0"/>
            </a:endParaRPr>
          </a:p>
        </p:txBody>
      </p:sp>
      <p:sp>
        <p:nvSpPr>
          <p:cNvPr id="269" name="Google Shape;269;p29"/>
          <p:cNvSpPr txBox="1">
            <a:spLocks noGrp="1"/>
          </p:cNvSpPr>
          <p:nvPr>
            <p:ph type="body" idx="4294967295"/>
          </p:nvPr>
        </p:nvSpPr>
        <p:spPr>
          <a:xfrm>
            <a:off x="7293444" y="1780819"/>
            <a:ext cx="6894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b="1" dirty="0">
                <a:solidFill>
                  <a:schemeClr val="accent5"/>
                </a:solidFill>
              </a:rPr>
              <a:t>59</a:t>
            </a:r>
            <a:endParaRPr sz="1400" dirty="0">
              <a:solidFill>
                <a:schemeClr val="accent5"/>
              </a:solidFill>
            </a:endParaRPr>
          </a:p>
        </p:txBody>
      </p:sp>
      <p:sp>
        <p:nvSpPr>
          <p:cNvPr id="270" name="Google Shape;270;p29"/>
          <p:cNvSpPr/>
          <p:nvPr/>
        </p:nvSpPr>
        <p:spPr>
          <a:xfrm>
            <a:off x="7419319" y="2121088"/>
            <a:ext cx="524474" cy="287376"/>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29"/>
          <p:cNvSpPr/>
          <p:nvPr/>
        </p:nvSpPr>
        <p:spPr>
          <a:xfrm>
            <a:off x="7422795" y="2391973"/>
            <a:ext cx="524474" cy="197365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29"/>
          <p:cNvSpPr txBox="1">
            <a:spLocks noGrp="1"/>
          </p:cNvSpPr>
          <p:nvPr>
            <p:ph type="body" idx="4294967295"/>
          </p:nvPr>
        </p:nvSpPr>
        <p:spPr>
          <a:xfrm>
            <a:off x="8226525" y="3383000"/>
            <a:ext cx="6894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b="1">
                <a:solidFill>
                  <a:schemeClr val="lt1"/>
                </a:solidFill>
              </a:rPr>
              <a:t>22</a:t>
            </a:r>
            <a:endParaRPr sz="1400">
              <a:solidFill>
                <a:schemeClr val="lt1"/>
              </a:solidFill>
            </a:endParaRPr>
          </a:p>
        </p:txBody>
      </p:sp>
      <p:pic>
        <p:nvPicPr>
          <p:cNvPr id="274" name="Google Shape;274;p29" descr="King Juan Carlos University - Wikipedia"/>
          <p:cNvPicPr preferRelativeResize="0"/>
          <p:nvPr/>
        </p:nvPicPr>
        <p:blipFill>
          <a:blip r:embed="rId3">
            <a:alphaModFix/>
          </a:blip>
          <a:stretch>
            <a:fillRect/>
          </a:stretch>
        </p:blipFill>
        <p:spPr>
          <a:xfrm>
            <a:off x="8292769" y="4377842"/>
            <a:ext cx="656251" cy="656251"/>
          </a:xfrm>
          <a:prstGeom prst="rect">
            <a:avLst/>
          </a:prstGeom>
          <a:noFill/>
          <a:ln>
            <a:noFill/>
          </a:ln>
        </p:spPr>
      </p:pic>
      <p:sp>
        <p:nvSpPr>
          <p:cNvPr id="33" name="Google Shape;261;p29">
            <a:extLst>
              <a:ext uri="{FF2B5EF4-FFF2-40B4-BE49-F238E27FC236}">
                <a16:creationId xmlns:a16="http://schemas.microsoft.com/office/drawing/2014/main" id="{765BF8EA-2079-624D-B90F-F8664148D269}"/>
              </a:ext>
            </a:extLst>
          </p:cNvPr>
          <p:cNvSpPr txBox="1">
            <a:spLocks/>
          </p:cNvSpPr>
          <p:nvPr/>
        </p:nvSpPr>
        <p:spPr>
          <a:xfrm>
            <a:off x="7376719" y="3149910"/>
            <a:ext cx="543241" cy="31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lnSpc>
                <a:spcPct val="100000"/>
              </a:lnSpc>
              <a:buFont typeface="Average"/>
              <a:buNone/>
            </a:pPr>
            <a:r>
              <a:rPr lang="en" sz="1400" b="1" dirty="0">
                <a:solidFill>
                  <a:schemeClr val="lt1"/>
                </a:solidFill>
              </a:rPr>
              <a:t>54</a:t>
            </a:r>
            <a:endParaRPr lang="en" sz="1400" dirty="0">
              <a:solidFill>
                <a:schemeClr val="lt1"/>
              </a:solidFill>
            </a:endParaRPr>
          </a:p>
        </p:txBody>
      </p:sp>
      <p:sp>
        <p:nvSpPr>
          <p:cNvPr id="34" name="Google Shape;259;p29">
            <a:extLst>
              <a:ext uri="{FF2B5EF4-FFF2-40B4-BE49-F238E27FC236}">
                <a16:creationId xmlns:a16="http://schemas.microsoft.com/office/drawing/2014/main" id="{53F77EEC-9917-604B-86A6-19B510F0E111}"/>
              </a:ext>
            </a:extLst>
          </p:cNvPr>
          <p:cNvSpPr txBox="1">
            <a:spLocks/>
          </p:cNvSpPr>
          <p:nvPr/>
        </p:nvSpPr>
        <p:spPr>
          <a:xfrm>
            <a:off x="7443709" y="2113280"/>
            <a:ext cx="428489" cy="26063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lnSpc>
                <a:spcPct val="100000"/>
              </a:lnSpc>
              <a:buFont typeface="Average"/>
              <a:buNone/>
            </a:pPr>
            <a:r>
              <a:rPr lang="en" sz="1400" b="1" dirty="0">
                <a:solidFill>
                  <a:schemeClr val="lt1"/>
                </a:solidFill>
              </a:rPr>
              <a:t>5</a:t>
            </a:r>
            <a:endParaRPr lang="en" sz="1400" dirty="0">
              <a:solidFill>
                <a:schemeClr val="lt1"/>
              </a:solidFill>
            </a:endParaRPr>
          </a:p>
        </p:txBody>
      </p:sp>
      <p:sp>
        <p:nvSpPr>
          <p:cNvPr id="35" name="Google Shape;259;p29">
            <a:extLst>
              <a:ext uri="{FF2B5EF4-FFF2-40B4-BE49-F238E27FC236}">
                <a16:creationId xmlns:a16="http://schemas.microsoft.com/office/drawing/2014/main" id="{9F45AC07-6AB5-6A40-8136-C0AF4C39FCF8}"/>
              </a:ext>
            </a:extLst>
          </p:cNvPr>
          <p:cNvSpPr txBox="1">
            <a:spLocks/>
          </p:cNvSpPr>
          <p:nvPr/>
        </p:nvSpPr>
        <p:spPr>
          <a:xfrm>
            <a:off x="6019403" y="2191390"/>
            <a:ext cx="582453" cy="31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lnSpc>
                <a:spcPct val="100000"/>
              </a:lnSpc>
              <a:buFont typeface="Average"/>
              <a:buNone/>
            </a:pPr>
            <a:r>
              <a:rPr lang="en" sz="1400" b="1" dirty="0">
                <a:solidFill>
                  <a:schemeClr val="tx1"/>
                </a:solidFill>
              </a:rPr>
              <a:t>21%</a:t>
            </a:r>
            <a:endParaRPr lang="en" sz="1400" dirty="0">
              <a:solidFill>
                <a:schemeClr val="tx1"/>
              </a:solidFill>
            </a:endParaRPr>
          </a:p>
        </p:txBody>
      </p:sp>
      <p:sp>
        <p:nvSpPr>
          <p:cNvPr id="36" name="Google Shape;259;p29">
            <a:extLst>
              <a:ext uri="{FF2B5EF4-FFF2-40B4-BE49-F238E27FC236}">
                <a16:creationId xmlns:a16="http://schemas.microsoft.com/office/drawing/2014/main" id="{BEDCD5E9-01F0-5146-A599-4FD2BDC05546}"/>
              </a:ext>
            </a:extLst>
          </p:cNvPr>
          <p:cNvSpPr txBox="1">
            <a:spLocks/>
          </p:cNvSpPr>
          <p:nvPr/>
        </p:nvSpPr>
        <p:spPr>
          <a:xfrm>
            <a:off x="6004289" y="3318640"/>
            <a:ext cx="582453" cy="31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lnSpc>
                <a:spcPct val="100000"/>
              </a:lnSpc>
              <a:buFont typeface="Average"/>
              <a:buNone/>
            </a:pPr>
            <a:r>
              <a:rPr lang="en" sz="1400" b="1" dirty="0">
                <a:solidFill>
                  <a:schemeClr val="tx1"/>
                </a:solidFill>
              </a:rPr>
              <a:t>79%</a:t>
            </a:r>
            <a:endParaRPr lang="en" sz="1400" dirty="0">
              <a:solidFill>
                <a:schemeClr val="tx1"/>
              </a:solidFill>
            </a:endParaRPr>
          </a:p>
        </p:txBody>
      </p:sp>
      <p:sp>
        <p:nvSpPr>
          <p:cNvPr id="37" name="Google Shape;259;p29">
            <a:extLst>
              <a:ext uri="{FF2B5EF4-FFF2-40B4-BE49-F238E27FC236}">
                <a16:creationId xmlns:a16="http://schemas.microsoft.com/office/drawing/2014/main" id="{8A612192-36E5-3447-BA6C-35A9E9F1B171}"/>
              </a:ext>
            </a:extLst>
          </p:cNvPr>
          <p:cNvSpPr txBox="1">
            <a:spLocks/>
          </p:cNvSpPr>
          <p:nvPr/>
        </p:nvSpPr>
        <p:spPr>
          <a:xfrm>
            <a:off x="8015506" y="2094064"/>
            <a:ext cx="582453" cy="31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lnSpc>
                <a:spcPct val="100000"/>
              </a:lnSpc>
              <a:buFont typeface="Average"/>
              <a:buNone/>
            </a:pPr>
            <a:r>
              <a:rPr lang="en" sz="1400" b="1" dirty="0">
                <a:solidFill>
                  <a:schemeClr val="tx1"/>
                </a:solidFill>
              </a:rPr>
              <a:t>9%</a:t>
            </a:r>
            <a:endParaRPr lang="en" sz="1400" dirty="0">
              <a:solidFill>
                <a:schemeClr val="tx1"/>
              </a:solidFill>
            </a:endParaRPr>
          </a:p>
        </p:txBody>
      </p:sp>
      <p:sp>
        <p:nvSpPr>
          <p:cNvPr id="38" name="Google Shape;259;p29">
            <a:extLst>
              <a:ext uri="{FF2B5EF4-FFF2-40B4-BE49-F238E27FC236}">
                <a16:creationId xmlns:a16="http://schemas.microsoft.com/office/drawing/2014/main" id="{38733224-AF46-954F-9B44-9C9896896018}"/>
              </a:ext>
            </a:extLst>
          </p:cNvPr>
          <p:cNvSpPr txBox="1">
            <a:spLocks/>
          </p:cNvSpPr>
          <p:nvPr/>
        </p:nvSpPr>
        <p:spPr>
          <a:xfrm>
            <a:off x="8037063" y="3149910"/>
            <a:ext cx="582453" cy="31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lnSpc>
                <a:spcPct val="100000"/>
              </a:lnSpc>
              <a:buFont typeface="Average"/>
              <a:buNone/>
            </a:pPr>
            <a:r>
              <a:rPr lang="en" sz="1400" b="1" dirty="0">
                <a:solidFill>
                  <a:schemeClr val="tx1"/>
                </a:solidFill>
              </a:rPr>
              <a:t>91%</a:t>
            </a:r>
            <a:endParaRPr lang="en" sz="1400" dirty="0">
              <a:solidFill>
                <a:schemeClr val="tx1"/>
              </a:solidFill>
            </a:endParaRPr>
          </a:p>
        </p:txBody>
      </p:sp>
      <p:cxnSp>
        <p:nvCxnSpPr>
          <p:cNvPr id="3" name="Conector recto de flecha 2">
            <a:extLst>
              <a:ext uri="{FF2B5EF4-FFF2-40B4-BE49-F238E27FC236}">
                <a16:creationId xmlns:a16="http://schemas.microsoft.com/office/drawing/2014/main" id="{FF3FCCD6-7D67-034A-97ED-26A586238705}"/>
              </a:ext>
            </a:extLst>
          </p:cNvPr>
          <p:cNvCxnSpPr>
            <a:cxnSpLocks/>
          </p:cNvCxnSpPr>
          <p:nvPr/>
        </p:nvCxnSpPr>
        <p:spPr>
          <a:xfrm>
            <a:off x="6522102" y="2593366"/>
            <a:ext cx="0" cy="1681718"/>
          </a:xfrm>
          <a:prstGeom prst="straightConnector1">
            <a:avLst/>
          </a:prstGeom>
          <a:ln w="25400" cmpd="sng">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7B02B178-6BDF-A144-9A19-171BD67B3320}"/>
              </a:ext>
            </a:extLst>
          </p:cNvPr>
          <p:cNvCxnSpPr>
            <a:cxnSpLocks/>
          </p:cNvCxnSpPr>
          <p:nvPr/>
        </p:nvCxnSpPr>
        <p:spPr>
          <a:xfrm>
            <a:off x="8059285" y="2412254"/>
            <a:ext cx="0" cy="1953369"/>
          </a:xfrm>
          <a:prstGeom prst="straightConnector1">
            <a:avLst/>
          </a:prstGeom>
          <a:ln w="25400" cmpd="sng">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7EFE9CBE-386E-BE4C-A68B-732CE10A8D4B}"/>
              </a:ext>
            </a:extLst>
          </p:cNvPr>
          <p:cNvCxnSpPr>
            <a:cxnSpLocks/>
          </p:cNvCxnSpPr>
          <p:nvPr/>
        </p:nvCxnSpPr>
        <p:spPr>
          <a:xfrm>
            <a:off x="6522102" y="2119136"/>
            <a:ext cx="0" cy="474230"/>
          </a:xfrm>
          <a:prstGeom prst="straightConnector1">
            <a:avLst/>
          </a:prstGeom>
          <a:ln w="25400" cmpd="sng">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Conector recto de flecha 45">
            <a:extLst>
              <a:ext uri="{FF2B5EF4-FFF2-40B4-BE49-F238E27FC236}">
                <a16:creationId xmlns:a16="http://schemas.microsoft.com/office/drawing/2014/main" id="{D3E0AFD1-5035-6246-89B3-EF51BA129554}"/>
              </a:ext>
            </a:extLst>
          </p:cNvPr>
          <p:cNvCxnSpPr>
            <a:cxnSpLocks/>
          </p:cNvCxnSpPr>
          <p:nvPr/>
        </p:nvCxnSpPr>
        <p:spPr>
          <a:xfrm>
            <a:off x="8064313" y="2131505"/>
            <a:ext cx="0" cy="294526"/>
          </a:xfrm>
          <a:prstGeom prst="straightConnector1">
            <a:avLst/>
          </a:prstGeom>
          <a:ln w="25400" cmpd="sng">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Tabla 7">
            <a:extLst>
              <a:ext uri="{FF2B5EF4-FFF2-40B4-BE49-F238E27FC236}">
                <a16:creationId xmlns:a16="http://schemas.microsoft.com/office/drawing/2014/main" id="{F3837D1B-4361-AD4E-BA49-C2D344E2F360}"/>
              </a:ext>
            </a:extLst>
          </p:cNvPr>
          <p:cNvGraphicFramePr>
            <a:graphicFrameLocks noGrp="1"/>
          </p:cNvGraphicFramePr>
          <p:nvPr>
            <p:extLst>
              <p:ext uri="{D42A27DB-BD31-4B8C-83A1-F6EECF244321}">
                <p14:modId xmlns:p14="http://schemas.microsoft.com/office/powerpoint/2010/main" val="713921350"/>
              </p:ext>
            </p:extLst>
          </p:nvPr>
        </p:nvGraphicFramePr>
        <p:xfrm>
          <a:off x="447955" y="2312410"/>
          <a:ext cx="5287521" cy="1854200"/>
        </p:xfrm>
        <a:graphic>
          <a:graphicData uri="http://schemas.openxmlformats.org/drawingml/2006/table">
            <a:tbl>
              <a:tblPr firstRow="1" bandRow="1">
                <a:tableStyleId>{3A57C8AD-3AE6-44A1-B40D-67E1331EF819}</a:tableStyleId>
              </a:tblPr>
              <a:tblGrid>
                <a:gridCol w="2396128">
                  <a:extLst>
                    <a:ext uri="{9D8B030D-6E8A-4147-A177-3AD203B41FA5}">
                      <a16:colId xmlns:a16="http://schemas.microsoft.com/office/drawing/2014/main" val="2370300661"/>
                    </a:ext>
                  </a:extLst>
                </a:gridCol>
                <a:gridCol w="1142570">
                  <a:extLst>
                    <a:ext uri="{9D8B030D-6E8A-4147-A177-3AD203B41FA5}">
                      <a16:colId xmlns:a16="http://schemas.microsoft.com/office/drawing/2014/main" val="560998070"/>
                    </a:ext>
                  </a:extLst>
                </a:gridCol>
                <a:gridCol w="1748823">
                  <a:extLst>
                    <a:ext uri="{9D8B030D-6E8A-4147-A177-3AD203B41FA5}">
                      <a16:colId xmlns:a16="http://schemas.microsoft.com/office/drawing/2014/main" val="984897279"/>
                    </a:ext>
                  </a:extLst>
                </a:gridCol>
              </a:tblGrid>
              <a:tr h="370840">
                <a:tc>
                  <a:txBody>
                    <a:bodyPr/>
                    <a:lstStyle/>
                    <a:p>
                      <a:endParaRPr lang="es-ES" dirty="0">
                        <a:solidFill>
                          <a:schemeClr val="tx1"/>
                        </a:solidFill>
                      </a:endParaRPr>
                    </a:p>
                  </a:txBody>
                  <a:tcPr/>
                </a:tc>
                <a:tc>
                  <a:txBody>
                    <a:bodyPr/>
                    <a:lstStyle/>
                    <a:p>
                      <a:r>
                        <a:rPr lang="es-ES" sz="1800" b="1" dirty="0">
                          <a:solidFill>
                            <a:schemeClr val="tx1"/>
                          </a:solidFill>
                        </a:rPr>
                        <a:t>Nova</a:t>
                      </a:r>
                    </a:p>
                  </a:txBody>
                  <a:tcPr/>
                </a:tc>
                <a:tc>
                  <a:txBody>
                    <a:bodyPr/>
                    <a:lstStyle/>
                    <a:p>
                      <a:r>
                        <a:rPr lang="es-ES" sz="1800" b="1" dirty="0" err="1">
                          <a:solidFill>
                            <a:schemeClr val="tx1"/>
                          </a:solidFill>
                        </a:rPr>
                        <a:t>ElasticSearch</a:t>
                      </a:r>
                      <a:endParaRPr lang="es-ES" sz="1800" b="1" dirty="0">
                        <a:solidFill>
                          <a:schemeClr val="tx1"/>
                        </a:solidFill>
                      </a:endParaRPr>
                    </a:p>
                  </a:txBody>
                  <a:tcPr/>
                </a:tc>
                <a:extLst>
                  <a:ext uri="{0D108BD9-81ED-4DB2-BD59-A6C34878D82A}">
                    <a16:rowId xmlns:a16="http://schemas.microsoft.com/office/drawing/2014/main" val="4198514762"/>
                  </a:ext>
                </a:extLst>
              </a:tr>
              <a:tr h="370840">
                <a:tc>
                  <a:txBody>
                    <a:bodyPr/>
                    <a:lstStyle/>
                    <a:p>
                      <a:r>
                        <a:rPr lang="es-ES" sz="1800" dirty="0">
                          <a:solidFill>
                            <a:schemeClr val="tx1"/>
                          </a:solidFill>
                        </a:rPr>
                        <a:t>Co-</a:t>
                      </a:r>
                      <a:r>
                        <a:rPr lang="es-ES" sz="1800" dirty="0" err="1">
                          <a:solidFill>
                            <a:schemeClr val="tx1"/>
                          </a:solidFill>
                        </a:rPr>
                        <a:t>evolution</a:t>
                      </a:r>
                      <a:r>
                        <a:rPr lang="es-ES" sz="1800" dirty="0">
                          <a:solidFill>
                            <a:schemeClr val="tx1"/>
                          </a:solidFill>
                        </a:rPr>
                        <a:t> </a:t>
                      </a:r>
                      <a:r>
                        <a:rPr lang="es-ES" sz="1800" dirty="0" err="1">
                          <a:solidFill>
                            <a:schemeClr val="tx1"/>
                          </a:solidFill>
                        </a:rPr>
                        <a:t>Internal</a:t>
                      </a:r>
                      <a:endParaRPr lang="es-ES" sz="1800" dirty="0">
                        <a:solidFill>
                          <a:schemeClr val="tx1"/>
                        </a:solidFill>
                      </a:endParaRPr>
                    </a:p>
                  </a:txBody>
                  <a:tcPr/>
                </a:tc>
                <a:tc>
                  <a:txBody>
                    <a:bodyPr/>
                    <a:lstStyle/>
                    <a:p>
                      <a:pPr algn="ctr"/>
                      <a:r>
                        <a:rPr lang="es-ES" sz="1800" dirty="0">
                          <a:solidFill>
                            <a:schemeClr val="tx1"/>
                          </a:solidFill>
                        </a:rPr>
                        <a:t> 5 (42%)</a:t>
                      </a:r>
                    </a:p>
                  </a:txBody>
                  <a:tcPr/>
                </a:tc>
                <a:tc>
                  <a:txBody>
                    <a:bodyPr/>
                    <a:lstStyle/>
                    <a:p>
                      <a:pPr algn="ctr"/>
                      <a:r>
                        <a:rPr lang="es-ES" sz="1800" dirty="0">
                          <a:solidFill>
                            <a:schemeClr val="tx1"/>
                          </a:solidFill>
                        </a:rPr>
                        <a:t>  2 (40%)</a:t>
                      </a:r>
                    </a:p>
                  </a:txBody>
                  <a:tcPr/>
                </a:tc>
                <a:extLst>
                  <a:ext uri="{0D108BD9-81ED-4DB2-BD59-A6C34878D82A}">
                    <a16:rowId xmlns:a16="http://schemas.microsoft.com/office/drawing/2014/main" val="4167286642"/>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1800" dirty="0">
                          <a:solidFill>
                            <a:schemeClr val="tx1"/>
                          </a:solidFill>
                        </a:rPr>
                        <a:t>Co-</a:t>
                      </a:r>
                      <a:r>
                        <a:rPr lang="es-ES" sz="1800" dirty="0" err="1">
                          <a:solidFill>
                            <a:schemeClr val="tx1"/>
                          </a:solidFill>
                        </a:rPr>
                        <a:t>evolution</a:t>
                      </a:r>
                      <a:r>
                        <a:rPr lang="es-ES" sz="1800" dirty="0">
                          <a:solidFill>
                            <a:schemeClr val="tx1"/>
                          </a:solidFill>
                        </a:rPr>
                        <a:t> </a:t>
                      </a:r>
                      <a:r>
                        <a:rPr lang="es-ES" sz="1800" dirty="0" err="1">
                          <a:solidFill>
                            <a:schemeClr val="tx1"/>
                          </a:solidFill>
                        </a:rPr>
                        <a:t>External</a:t>
                      </a:r>
                      <a:endParaRPr lang="es-ES" sz="1800" dirty="0">
                        <a:solidFill>
                          <a:schemeClr val="tx1"/>
                        </a:solidFill>
                      </a:endParaRPr>
                    </a:p>
                  </a:txBody>
                  <a:tcPr/>
                </a:tc>
                <a:tc>
                  <a:txBody>
                    <a:bodyPr/>
                    <a:lstStyle/>
                    <a:p>
                      <a:pPr algn="ctr"/>
                      <a:r>
                        <a:rPr lang="es-ES" sz="1800" dirty="0">
                          <a:solidFill>
                            <a:schemeClr val="tx1"/>
                          </a:solidFill>
                        </a:rPr>
                        <a:t>2 (17%)</a:t>
                      </a:r>
                    </a:p>
                  </a:txBody>
                  <a:tcPr/>
                </a:tc>
                <a:tc>
                  <a:txBody>
                    <a:bodyPr/>
                    <a:lstStyle/>
                    <a:p>
                      <a:pPr algn="ctr"/>
                      <a:r>
                        <a:rPr lang="es-ES" sz="1800" dirty="0">
                          <a:solidFill>
                            <a:schemeClr val="tx1"/>
                          </a:solidFill>
                        </a:rPr>
                        <a:t>1 (20%)</a:t>
                      </a:r>
                    </a:p>
                  </a:txBody>
                  <a:tcPr/>
                </a:tc>
                <a:extLst>
                  <a:ext uri="{0D108BD9-81ED-4DB2-BD59-A6C34878D82A}">
                    <a16:rowId xmlns:a16="http://schemas.microsoft.com/office/drawing/2014/main" val="649850486"/>
                  </a:ext>
                </a:extLst>
              </a:tr>
              <a:tr h="370840">
                <a:tc>
                  <a:txBody>
                    <a:bodyPr/>
                    <a:lstStyle/>
                    <a:p>
                      <a:r>
                        <a:rPr lang="es-ES" sz="1800" dirty="0" err="1">
                          <a:solidFill>
                            <a:schemeClr val="tx1"/>
                          </a:solidFill>
                        </a:rPr>
                        <a:t>Compatibility</a:t>
                      </a:r>
                      <a:endParaRPr lang="es-ES" sz="1800" dirty="0">
                        <a:solidFill>
                          <a:schemeClr val="tx1"/>
                        </a:solidFill>
                      </a:endParaRPr>
                    </a:p>
                  </a:txBody>
                  <a:tcPr/>
                </a:tc>
                <a:tc>
                  <a:txBody>
                    <a:bodyPr/>
                    <a:lstStyle/>
                    <a:p>
                      <a:pPr algn="ctr"/>
                      <a:r>
                        <a:rPr lang="es-ES" sz="1800" dirty="0">
                          <a:solidFill>
                            <a:schemeClr val="tx1"/>
                          </a:solidFill>
                        </a:rPr>
                        <a:t>1 (8%)</a:t>
                      </a:r>
                    </a:p>
                  </a:txBody>
                  <a:tcPr/>
                </a:tc>
                <a:tc>
                  <a:txBody>
                    <a:bodyPr/>
                    <a:lstStyle/>
                    <a:p>
                      <a:pPr algn="ctr"/>
                      <a:r>
                        <a:rPr lang="es-ES" sz="1800" dirty="0">
                          <a:solidFill>
                            <a:schemeClr val="tx1"/>
                          </a:solidFill>
                        </a:rPr>
                        <a:t>0 (0%)</a:t>
                      </a:r>
                    </a:p>
                  </a:txBody>
                  <a:tcPr/>
                </a:tc>
                <a:extLst>
                  <a:ext uri="{0D108BD9-81ED-4DB2-BD59-A6C34878D82A}">
                    <a16:rowId xmlns:a16="http://schemas.microsoft.com/office/drawing/2014/main" val="1602861325"/>
                  </a:ext>
                </a:extLst>
              </a:tr>
              <a:tr h="370840">
                <a:tc>
                  <a:txBody>
                    <a:bodyPr/>
                    <a:lstStyle/>
                    <a:p>
                      <a:r>
                        <a:rPr lang="es-ES" sz="1800" dirty="0">
                          <a:solidFill>
                            <a:schemeClr val="tx1"/>
                          </a:solidFill>
                        </a:rPr>
                        <a:t>Bug in </a:t>
                      </a:r>
                      <a:r>
                        <a:rPr lang="es-ES" sz="1800" dirty="0" err="1">
                          <a:solidFill>
                            <a:schemeClr val="tx1"/>
                          </a:solidFill>
                        </a:rPr>
                        <a:t>External</a:t>
                      </a:r>
                      <a:r>
                        <a:rPr lang="es-ES" sz="1800" dirty="0">
                          <a:solidFill>
                            <a:schemeClr val="tx1"/>
                          </a:solidFill>
                        </a:rPr>
                        <a:t> API</a:t>
                      </a:r>
                    </a:p>
                  </a:txBody>
                  <a:tcPr/>
                </a:tc>
                <a:tc>
                  <a:txBody>
                    <a:bodyPr/>
                    <a:lstStyle/>
                    <a:p>
                      <a:pPr algn="ctr"/>
                      <a:r>
                        <a:rPr lang="es-ES" sz="1800" dirty="0">
                          <a:solidFill>
                            <a:schemeClr val="tx1"/>
                          </a:solidFill>
                        </a:rPr>
                        <a:t> 4 (33%)</a:t>
                      </a:r>
                    </a:p>
                  </a:txBody>
                  <a:tcPr/>
                </a:tc>
                <a:tc>
                  <a:txBody>
                    <a:bodyPr/>
                    <a:lstStyle/>
                    <a:p>
                      <a:pPr algn="ctr"/>
                      <a:r>
                        <a:rPr lang="es-ES" sz="1800" dirty="0">
                          <a:solidFill>
                            <a:schemeClr val="tx1"/>
                          </a:solidFill>
                        </a:rPr>
                        <a:t>2 (40%)</a:t>
                      </a:r>
                    </a:p>
                  </a:txBody>
                  <a:tcPr/>
                </a:tc>
                <a:extLst>
                  <a:ext uri="{0D108BD9-81ED-4DB2-BD59-A6C34878D82A}">
                    <a16:rowId xmlns:a16="http://schemas.microsoft.com/office/drawing/2014/main" val="273823758"/>
                  </a:ext>
                </a:extLst>
              </a:tr>
            </a:tbl>
          </a:graphicData>
        </a:graphic>
      </p:graphicFrame>
      <p:sp>
        <p:nvSpPr>
          <p:cNvPr id="49" name="Google Shape;261;p29">
            <a:extLst>
              <a:ext uri="{FF2B5EF4-FFF2-40B4-BE49-F238E27FC236}">
                <a16:creationId xmlns:a16="http://schemas.microsoft.com/office/drawing/2014/main" id="{0EE667CF-7794-1242-B136-699C3AD86471}"/>
              </a:ext>
            </a:extLst>
          </p:cNvPr>
          <p:cNvSpPr txBox="1">
            <a:spLocks/>
          </p:cNvSpPr>
          <p:nvPr/>
        </p:nvSpPr>
        <p:spPr>
          <a:xfrm>
            <a:off x="6608672" y="3193869"/>
            <a:ext cx="543241" cy="31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lnSpc>
                <a:spcPct val="100000"/>
              </a:lnSpc>
              <a:buFont typeface="Average"/>
              <a:buNone/>
            </a:pPr>
            <a:r>
              <a:rPr lang="en" sz="1400" b="1" dirty="0">
                <a:solidFill>
                  <a:schemeClr val="lt1"/>
                </a:solidFill>
              </a:rPr>
              <a:t>45</a:t>
            </a:r>
            <a:endParaRPr lang="en" sz="1400" dirty="0">
              <a:solidFill>
                <a:schemeClr val="lt1"/>
              </a:solidFill>
            </a:endParaRPr>
          </a:p>
        </p:txBody>
      </p:sp>
      <p:sp>
        <p:nvSpPr>
          <p:cNvPr id="50" name="Elipse 49">
            <a:extLst>
              <a:ext uri="{FF2B5EF4-FFF2-40B4-BE49-F238E27FC236}">
                <a16:creationId xmlns:a16="http://schemas.microsoft.com/office/drawing/2014/main" id="{54157F3F-AF6B-E048-96AF-D91A05821BD1}"/>
              </a:ext>
            </a:extLst>
          </p:cNvPr>
          <p:cNvSpPr/>
          <p:nvPr/>
        </p:nvSpPr>
        <p:spPr>
          <a:xfrm>
            <a:off x="182403" y="2612278"/>
            <a:ext cx="5912093" cy="47724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 name="Marcador de número de diapositiva 15">
            <a:extLst>
              <a:ext uri="{FF2B5EF4-FFF2-40B4-BE49-F238E27FC236}">
                <a16:creationId xmlns:a16="http://schemas.microsoft.com/office/drawing/2014/main" id="{15DE469E-DEEF-5E46-86DB-8FB5C6680C4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43</a:t>
            </a:fld>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C0EC4A-1F1F-3240-AF01-C00E49453237}"/>
              </a:ext>
            </a:extLst>
          </p:cNvPr>
          <p:cNvSpPr>
            <a:spLocks noGrp="1"/>
          </p:cNvSpPr>
          <p:nvPr>
            <p:ph type="title"/>
          </p:nvPr>
        </p:nvSpPr>
        <p:spPr>
          <a:xfrm>
            <a:off x="311700" y="445025"/>
            <a:ext cx="8520600" cy="572700"/>
          </a:xfrm>
        </p:spPr>
        <p:txBody>
          <a:bodyPr/>
          <a:lstStyle/>
          <a:p>
            <a:r>
              <a:rPr lang="es-ES" b="1" dirty="0"/>
              <a:t>RQ2: </a:t>
            </a:r>
            <a:r>
              <a:rPr lang="es-ES" sz="3200" dirty="0"/>
              <a:t> </a:t>
            </a:r>
            <a:r>
              <a:rPr lang="es-ES" sz="2800" dirty="0" err="1"/>
              <a:t>What</a:t>
            </a:r>
            <a:r>
              <a:rPr lang="es-ES" sz="2800" dirty="0"/>
              <a:t> are </a:t>
            </a:r>
            <a:r>
              <a:rPr lang="es-ES" sz="2800" dirty="0" err="1"/>
              <a:t>the</a:t>
            </a:r>
            <a:r>
              <a:rPr lang="es-ES" sz="2800" dirty="0"/>
              <a:t> </a:t>
            </a:r>
            <a:r>
              <a:rPr lang="es-ES" sz="2800" dirty="0" err="1"/>
              <a:t>specifications</a:t>
            </a:r>
            <a:r>
              <a:rPr lang="es-ES" sz="2800" dirty="0"/>
              <a:t> </a:t>
            </a:r>
            <a:r>
              <a:rPr lang="es-ES" sz="2800" dirty="0" err="1"/>
              <a:t>that</a:t>
            </a:r>
            <a:r>
              <a:rPr lang="es-ES" sz="2800" dirty="0"/>
              <a:t> define </a:t>
            </a:r>
            <a:r>
              <a:rPr lang="es-ES" sz="2800" dirty="0" err="1"/>
              <a:t>the</a:t>
            </a:r>
            <a:r>
              <a:rPr lang="es-ES" sz="2800" dirty="0"/>
              <a:t> </a:t>
            </a:r>
            <a:r>
              <a:rPr lang="es-ES" sz="2800" dirty="0" err="1"/>
              <a:t>effectiveness</a:t>
            </a:r>
            <a:r>
              <a:rPr lang="es-ES" sz="2800" dirty="0"/>
              <a:t> of </a:t>
            </a:r>
            <a:r>
              <a:rPr lang="es-ES" sz="2800" dirty="0" err="1"/>
              <a:t>an</a:t>
            </a:r>
            <a:r>
              <a:rPr lang="es-ES" sz="2800" dirty="0"/>
              <a:t> </a:t>
            </a:r>
            <a:r>
              <a:rPr lang="es-ES" sz="2800" dirty="0" err="1"/>
              <a:t>algorithm</a:t>
            </a:r>
            <a:r>
              <a:rPr lang="es-ES" sz="2800" dirty="0"/>
              <a:t> </a:t>
            </a:r>
            <a:r>
              <a:rPr lang="es-ES" sz="2800" dirty="0" err="1"/>
              <a:t>used</a:t>
            </a:r>
            <a:r>
              <a:rPr lang="es-ES" sz="2800" dirty="0"/>
              <a:t> to </a:t>
            </a:r>
            <a:r>
              <a:rPr lang="es-ES" sz="2800" dirty="0" err="1"/>
              <a:t>locate</a:t>
            </a:r>
            <a:r>
              <a:rPr lang="es-ES" sz="2800" dirty="0"/>
              <a:t> </a:t>
            </a:r>
            <a:r>
              <a:rPr lang="es-ES" sz="2800" dirty="0" err="1"/>
              <a:t>the</a:t>
            </a:r>
            <a:r>
              <a:rPr lang="es-ES" sz="2800" dirty="0"/>
              <a:t> </a:t>
            </a:r>
            <a:r>
              <a:rPr lang="es-ES" sz="2800" dirty="0" err="1"/>
              <a:t>origin</a:t>
            </a:r>
            <a:r>
              <a:rPr lang="es-ES" sz="2800" dirty="0"/>
              <a:t> of a bug?</a:t>
            </a:r>
            <a:br>
              <a:rPr lang="es-ES" sz="2800" dirty="0"/>
            </a:br>
            <a:endParaRPr lang="es-ES" b="1" dirty="0"/>
          </a:p>
        </p:txBody>
      </p:sp>
      <p:graphicFrame>
        <p:nvGraphicFramePr>
          <p:cNvPr id="4" name="Tabla 3">
            <a:extLst>
              <a:ext uri="{FF2B5EF4-FFF2-40B4-BE49-F238E27FC236}">
                <a16:creationId xmlns:a16="http://schemas.microsoft.com/office/drawing/2014/main" id="{3B05E8FA-BE21-504B-819B-761F856F7FC8}"/>
              </a:ext>
            </a:extLst>
          </p:cNvPr>
          <p:cNvGraphicFramePr>
            <a:graphicFrameLocks noGrp="1"/>
          </p:cNvGraphicFramePr>
          <p:nvPr>
            <p:extLst>
              <p:ext uri="{D42A27DB-BD31-4B8C-83A1-F6EECF244321}">
                <p14:modId xmlns:p14="http://schemas.microsoft.com/office/powerpoint/2010/main" val="2604246162"/>
              </p:ext>
            </p:extLst>
          </p:nvPr>
        </p:nvGraphicFramePr>
        <p:xfrm>
          <a:off x="841613" y="2102595"/>
          <a:ext cx="7244685" cy="2595880"/>
        </p:xfrm>
        <a:graphic>
          <a:graphicData uri="http://schemas.openxmlformats.org/drawingml/2006/table">
            <a:tbl>
              <a:tblPr firstRow="1" bandRow="1">
                <a:tableStyleId>{3A57C8AD-3AE6-44A1-B40D-67E1331EF819}</a:tableStyleId>
              </a:tblPr>
              <a:tblGrid>
                <a:gridCol w="2446432">
                  <a:extLst>
                    <a:ext uri="{9D8B030D-6E8A-4147-A177-3AD203B41FA5}">
                      <a16:colId xmlns:a16="http://schemas.microsoft.com/office/drawing/2014/main" val="3042667475"/>
                    </a:ext>
                  </a:extLst>
                </a:gridCol>
                <a:gridCol w="1613835">
                  <a:extLst>
                    <a:ext uri="{9D8B030D-6E8A-4147-A177-3AD203B41FA5}">
                      <a16:colId xmlns:a16="http://schemas.microsoft.com/office/drawing/2014/main" val="2055564265"/>
                    </a:ext>
                  </a:extLst>
                </a:gridCol>
                <a:gridCol w="1630054">
                  <a:extLst>
                    <a:ext uri="{9D8B030D-6E8A-4147-A177-3AD203B41FA5}">
                      <a16:colId xmlns:a16="http://schemas.microsoft.com/office/drawing/2014/main" val="3003363398"/>
                    </a:ext>
                  </a:extLst>
                </a:gridCol>
                <a:gridCol w="1554364">
                  <a:extLst>
                    <a:ext uri="{9D8B030D-6E8A-4147-A177-3AD203B41FA5}">
                      <a16:colId xmlns:a16="http://schemas.microsoft.com/office/drawing/2014/main" val="3468809625"/>
                    </a:ext>
                  </a:extLst>
                </a:gridCol>
              </a:tblGrid>
              <a:tr h="370840">
                <a:tc>
                  <a:txBody>
                    <a:bodyPr/>
                    <a:lstStyle/>
                    <a:p>
                      <a:endParaRPr lang="es-ES" sz="1800" dirty="0">
                        <a:solidFill>
                          <a:schemeClr val="bg1">
                            <a:lumMod val="50000"/>
                          </a:schemeClr>
                        </a:solidFill>
                        <a:latin typeface="Arial Nova" panose="020B0504020202020204" pitchFamily="34" charset="0"/>
                      </a:endParaRPr>
                    </a:p>
                  </a:txBody>
                  <a:tcPr>
                    <a:solidFill>
                      <a:schemeClr val="accent6"/>
                    </a:solidFill>
                  </a:tcPr>
                </a:tc>
                <a:tc>
                  <a:txBody>
                    <a:bodyPr/>
                    <a:lstStyle/>
                    <a:p>
                      <a:r>
                        <a:rPr lang="es-ES" sz="1800" dirty="0">
                          <a:solidFill>
                            <a:schemeClr val="bg1">
                              <a:lumMod val="50000"/>
                            </a:schemeClr>
                          </a:solidFill>
                          <a:latin typeface="Arial Nova" panose="020B0504020202020204" pitchFamily="34" charset="0"/>
                        </a:rPr>
                        <a:t> </a:t>
                      </a:r>
                      <a:r>
                        <a:rPr lang="es-ES" sz="1800" dirty="0" err="1">
                          <a:solidFill>
                            <a:schemeClr val="bg1">
                              <a:lumMod val="50000"/>
                            </a:schemeClr>
                          </a:solidFill>
                          <a:latin typeface="Arial Nova" panose="020B0504020202020204" pitchFamily="34" charset="0"/>
                        </a:rPr>
                        <a:t>Precision</a:t>
                      </a:r>
                      <a:endParaRPr lang="es-ES" sz="1800" dirty="0">
                        <a:solidFill>
                          <a:schemeClr val="bg1">
                            <a:lumMod val="50000"/>
                          </a:schemeClr>
                        </a:solidFill>
                        <a:latin typeface="Arial Nova" panose="020B0504020202020204" pitchFamily="34" charset="0"/>
                      </a:endParaRPr>
                    </a:p>
                  </a:txBody>
                  <a:tcPr>
                    <a:solidFill>
                      <a:schemeClr val="accent6"/>
                    </a:solidFill>
                  </a:tcPr>
                </a:tc>
                <a:tc>
                  <a:txBody>
                    <a:bodyPr/>
                    <a:lstStyle/>
                    <a:p>
                      <a:r>
                        <a:rPr lang="es-ES" sz="1800" dirty="0">
                          <a:solidFill>
                            <a:schemeClr val="bg1">
                              <a:lumMod val="50000"/>
                            </a:schemeClr>
                          </a:solidFill>
                          <a:latin typeface="Arial Nova" panose="020B0504020202020204" pitchFamily="34" charset="0"/>
                        </a:rPr>
                        <a:t>  </a:t>
                      </a:r>
                      <a:r>
                        <a:rPr lang="es-ES" sz="1800" dirty="0" err="1">
                          <a:solidFill>
                            <a:schemeClr val="bg1">
                              <a:lumMod val="50000"/>
                            </a:schemeClr>
                          </a:solidFill>
                          <a:latin typeface="Arial Nova" panose="020B0504020202020204" pitchFamily="34" charset="0"/>
                        </a:rPr>
                        <a:t>Recall</a:t>
                      </a:r>
                      <a:r>
                        <a:rPr lang="es-ES" sz="1800" dirty="0">
                          <a:solidFill>
                            <a:schemeClr val="bg1">
                              <a:lumMod val="50000"/>
                            </a:schemeClr>
                          </a:solidFill>
                          <a:latin typeface="Arial Nova" panose="020B0504020202020204" pitchFamily="34" charset="0"/>
                        </a:rPr>
                        <a:t> </a:t>
                      </a:r>
                    </a:p>
                  </a:txBody>
                  <a:tcPr>
                    <a:solidFill>
                      <a:schemeClr val="accent6"/>
                    </a:solidFill>
                  </a:tcPr>
                </a:tc>
                <a:tc>
                  <a:txBody>
                    <a:bodyPr/>
                    <a:lstStyle/>
                    <a:p>
                      <a:r>
                        <a:rPr lang="es-ES" sz="1800" dirty="0">
                          <a:solidFill>
                            <a:schemeClr val="bg1">
                              <a:lumMod val="50000"/>
                            </a:schemeClr>
                          </a:solidFill>
                          <a:latin typeface="Arial Nova" panose="020B0504020202020204" pitchFamily="34" charset="0"/>
                        </a:rPr>
                        <a:t> F1-Score</a:t>
                      </a:r>
                    </a:p>
                  </a:txBody>
                  <a:tcPr>
                    <a:solidFill>
                      <a:schemeClr val="accent6"/>
                    </a:solidFill>
                  </a:tcPr>
                </a:tc>
                <a:extLst>
                  <a:ext uri="{0D108BD9-81ED-4DB2-BD59-A6C34878D82A}">
                    <a16:rowId xmlns:a16="http://schemas.microsoft.com/office/drawing/2014/main" val="298421113"/>
                  </a:ext>
                </a:extLst>
              </a:tr>
              <a:tr h="370840">
                <a:tc>
                  <a:txBody>
                    <a:bodyPr/>
                    <a:lstStyle/>
                    <a:p>
                      <a:r>
                        <a:rPr lang="es-ES" sz="1800" dirty="0">
                          <a:solidFill>
                            <a:schemeClr val="bg1">
                              <a:lumMod val="50000"/>
                            </a:schemeClr>
                          </a:solidFill>
                          <a:latin typeface="Arial Nova" panose="020B0504020202020204" pitchFamily="34" charset="0"/>
                        </a:rPr>
                        <a:t>Nova SZZ</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0.32</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0.60</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0.42</a:t>
                      </a:r>
                    </a:p>
                  </a:txBody>
                  <a:tcPr>
                    <a:solidFill>
                      <a:schemeClr val="accent6"/>
                    </a:solidFill>
                  </a:tcPr>
                </a:tc>
                <a:extLst>
                  <a:ext uri="{0D108BD9-81ED-4DB2-BD59-A6C34878D82A}">
                    <a16:rowId xmlns:a16="http://schemas.microsoft.com/office/drawing/2014/main" val="259794646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1800" dirty="0">
                          <a:solidFill>
                            <a:schemeClr val="bg1">
                              <a:lumMod val="50000"/>
                            </a:schemeClr>
                          </a:solidFill>
                          <a:latin typeface="Arial Nova" panose="020B0504020202020204" pitchFamily="34" charset="0"/>
                        </a:rPr>
                        <a:t>Nova SZZ-1</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0.35</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0.58</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0.44</a:t>
                      </a:r>
                    </a:p>
                  </a:txBody>
                  <a:tcPr>
                    <a:solidFill>
                      <a:schemeClr val="accent6"/>
                    </a:solidFill>
                  </a:tcPr>
                </a:tc>
                <a:extLst>
                  <a:ext uri="{0D108BD9-81ED-4DB2-BD59-A6C34878D82A}">
                    <a16:rowId xmlns:a16="http://schemas.microsoft.com/office/drawing/2014/main" val="169966199"/>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1800" dirty="0">
                          <a:solidFill>
                            <a:schemeClr val="bg1">
                              <a:lumMod val="50000"/>
                            </a:schemeClr>
                          </a:solidFill>
                          <a:latin typeface="Arial Nova" panose="020B0504020202020204" pitchFamily="34" charset="0"/>
                        </a:rPr>
                        <a:t>Nova SZZ-1E</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0.64</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0.60</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0.66</a:t>
                      </a:r>
                    </a:p>
                  </a:txBody>
                  <a:tcPr>
                    <a:solidFill>
                      <a:schemeClr val="accent6"/>
                    </a:solidFill>
                  </a:tcPr>
                </a:tc>
                <a:extLst>
                  <a:ext uri="{0D108BD9-81ED-4DB2-BD59-A6C34878D82A}">
                    <a16:rowId xmlns:a16="http://schemas.microsoft.com/office/drawing/2014/main" val="3380254603"/>
                  </a:ext>
                </a:extLst>
              </a:tr>
              <a:tr h="370840">
                <a:tc>
                  <a:txBody>
                    <a:bodyPr/>
                    <a:lstStyle/>
                    <a:p>
                      <a:r>
                        <a:rPr lang="es-ES" sz="1800" dirty="0" err="1">
                          <a:solidFill>
                            <a:schemeClr val="bg1">
                              <a:lumMod val="50000"/>
                            </a:schemeClr>
                          </a:solidFill>
                          <a:latin typeface="Arial Nova" panose="020B0504020202020204" pitchFamily="34" charset="0"/>
                        </a:rPr>
                        <a:t>ElasticSearch</a:t>
                      </a:r>
                      <a:r>
                        <a:rPr lang="es-ES" sz="1800" dirty="0">
                          <a:solidFill>
                            <a:schemeClr val="bg1">
                              <a:lumMod val="50000"/>
                            </a:schemeClr>
                          </a:solidFill>
                          <a:latin typeface="Arial Nova" panose="020B0504020202020204" pitchFamily="34" charset="0"/>
                        </a:rPr>
                        <a:t> SZZ</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0.31</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0.68</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0.43</a:t>
                      </a:r>
                    </a:p>
                  </a:txBody>
                  <a:tcPr>
                    <a:solidFill>
                      <a:schemeClr val="accent6"/>
                    </a:solidFill>
                  </a:tcPr>
                </a:tc>
                <a:extLst>
                  <a:ext uri="{0D108BD9-81ED-4DB2-BD59-A6C34878D82A}">
                    <a16:rowId xmlns:a16="http://schemas.microsoft.com/office/drawing/2014/main" val="1333614444"/>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1800" dirty="0" err="1">
                          <a:solidFill>
                            <a:schemeClr val="bg1">
                              <a:lumMod val="50000"/>
                            </a:schemeClr>
                          </a:solidFill>
                          <a:latin typeface="Arial Nova" panose="020B0504020202020204" pitchFamily="34" charset="0"/>
                        </a:rPr>
                        <a:t>ElasticSearch</a:t>
                      </a:r>
                      <a:r>
                        <a:rPr lang="es-ES" sz="1800" dirty="0">
                          <a:solidFill>
                            <a:schemeClr val="bg1">
                              <a:lumMod val="50000"/>
                            </a:schemeClr>
                          </a:solidFill>
                          <a:latin typeface="Arial Nova" panose="020B0504020202020204" pitchFamily="34" charset="0"/>
                        </a:rPr>
                        <a:t> SZZ-1</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0.32</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0.71</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0.44</a:t>
                      </a:r>
                    </a:p>
                  </a:txBody>
                  <a:tcPr>
                    <a:solidFill>
                      <a:schemeClr val="accent6"/>
                    </a:solidFill>
                  </a:tcPr>
                </a:tc>
                <a:extLst>
                  <a:ext uri="{0D108BD9-81ED-4DB2-BD59-A6C34878D82A}">
                    <a16:rowId xmlns:a16="http://schemas.microsoft.com/office/drawing/2014/main" val="205443147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1800" dirty="0" err="1">
                          <a:solidFill>
                            <a:schemeClr val="bg1">
                              <a:lumMod val="50000"/>
                            </a:schemeClr>
                          </a:solidFill>
                          <a:latin typeface="Arial Nova" panose="020B0504020202020204" pitchFamily="34" charset="0"/>
                        </a:rPr>
                        <a:t>ElasticSearch</a:t>
                      </a:r>
                      <a:r>
                        <a:rPr lang="es-ES" sz="1800" dirty="0">
                          <a:solidFill>
                            <a:schemeClr val="bg1">
                              <a:lumMod val="50000"/>
                            </a:schemeClr>
                          </a:solidFill>
                          <a:latin typeface="Arial Nova" panose="020B0504020202020204" pitchFamily="34" charset="0"/>
                        </a:rPr>
                        <a:t> SZZ-1E</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0.42</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0.42</a:t>
                      </a:r>
                    </a:p>
                  </a:txBody>
                  <a:tcPr>
                    <a:solidFill>
                      <a:schemeClr val="accent6"/>
                    </a:solidFill>
                  </a:tcPr>
                </a:tc>
                <a:tc>
                  <a:txBody>
                    <a:bodyPr/>
                    <a:lstStyle/>
                    <a:p>
                      <a:pPr algn="ctr"/>
                      <a:r>
                        <a:rPr lang="es-ES" sz="1800" dirty="0">
                          <a:solidFill>
                            <a:schemeClr val="bg1">
                              <a:lumMod val="50000"/>
                            </a:schemeClr>
                          </a:solidFill>
                          <a:latin typeface="Arial Nova" panose="020B0504020202020204" pitchFamily="34" charset="0"/>
                        </a:rPr>
                        <a:t>0.43</a:t>
                      </a:r>
                    </a:p>
                  </a:txBody>
                  <a:tcPr>
                    <a:solidFill>
                      <a:schemeClr val="accent6"/>
                    </a:solidFill>
                  </a:tcPr>
                </a:tc>
                <a:extLst>
                  <a:ext uri="{0D108BD9-81ED-4DB2-BD59-A6C34878D82A}">
                    <a16:rowId xmlns:a16="http://schemas.microsoft.com/office/drawing/2014/main" val="589528431"/>
                  </a:ext>
                </a:extLst>
              </a:tr>
            </a:tbl>
          </a:graphicData>
        </a:graphic>
      </p:graphicFrame>
      <p:sp>
        <p:nvSpPr>
          <p:cNvPr id="5" name="Elipse 4">
            <a:extLst>
              <a:ext uri="{FF2B5EF4-FFF2-40B4-BE49-F238E27FC236}">
                <a16:creationId xmlns:a16="http://schemas.microsoft.com/office/drawing/2014/main" id="{4FB38363-341C-E945-887A-26A36F5F8B58}"/>
              </a:ext>
            </a:extLst>
          </p:cNvPr>
          <p:cNvSpPr/>
          <p:nvPr/>
        </p:nvSpPr>
        <p:spPr>
          <a:xfrm>
            <a:off x="6557748" y="3215464"/>
            <a:ext cx="1528549" cy="37531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Elipse 5">
            <a:extLst>
              <a:ext uri="{FF2B5EF4-FFF2-40B4-BE49-F238E27FC236}">
                <a16:creationId xmlns:a16="http://schemas.microsoft.com/office/drawing/2014/main" id="{CCC9F0FC-E07F-0543-B2FE-E6707B3FE9FC}"/>
              </a:ext>
            </a:extLst>
          </p:cNvPr>
          <p:cNvSpPr/>
          <p:nvPr/>
        </p:nvSpPr>
        <p:spPr>
          <a:xfrm>
            <a:off x="6557748" y="3945556"/>
            <a:ext cx="1528549" cy="37531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14" name="Google Shape;239;p28" descr="King Juan Carlos University - Wikipedia">
            <a:extLst>
              <a:ext uri="{FF2B5EF4-FFF2-40B4-BE49-F238E27FC236}">
                <a16:creationId xmlns:a16="http://schemas.microsoft.com/office/drawing/2014/main" id="{E569BD6F-464A-9540-B414-C3887018A9E2}"/>
              </a:ext>
            </a:extLst>
          </p:cNvPr>
          <p:cNvPicPr preferRelativeResize="0"/>
          <p:nvPr/>
        </p:nvPicPr>
        <p:blipFill>
          <a:blip r:embed="rId2">
            <a:alphaModFix/>
          </a:blip>
          <a:stretch>
            <a:fillRect/>
          </a:stretch>
        </p:blipFill>
        <p:spPr>
          <a:xfrm>
            <a:off x="8293275" y="4337775"/>
            <a:ext cx="656251" cy="656251"/>
          </a:xfrm>
          <a:prstGeom prst="rect">
            <a:avLst/>
          </a:prstGeom>
          <a:noFill/>
          <a:ln>
            <a:noFill/>
          </a:ln>
        </p:spPr>
      </p:pic>
      <p:sp>
        <p:nvSpPr>
          <p:cNvPr id="16" name="Marcador de número de diapositiva 15">
            <a:extLst>
              <a:ext uri="{FF2B5EF4-FFF2-40B4-BE49-F238E27FC236}">
                <a16:creationId xmlns:a16="http://schemas.microsoft.com/office/drawing/2014/main" id="{A77A06A7-094F-EE4E-8EA9-54CEA110B40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44</a:t>
            </a:fld>
            <a:endParaRPr lang="es-ES"/>
          </a:p>
        </p:txBody>
      </p:sp>
    </p:spTree>
    <p:extLst>
      <p:ext uri="{BB962C8B-B14F-4D97-AF65-F5344CB8AC3E}">
        <p14:creationId xmlns:p14="http://schemas.microsoft.com/office/powerpoint/2010/main" val="3190724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449BB6-363C-B549-8F78-02E6630DC0D7}"/>
              </a:ext>
            </a:extLst>
          </p:cNvPr>
          <p:cNvSpPr>
            <a:spLocks noGrp="1"/>
          </p:cNvSpPr>
          <p:nvPr>
            <p:ph type="title"/>
          </p:nvPr>
        </p:nvSpPr>
        <p:spPr/>
        <p:txBody>
          <a:bodyPr/>
          <a:lstStyle/>
          <a:p>
            <a:r>
              <a:rPr lang="en-US" dirty="0"/>
              <a:t>RQ2: </a:t>
            </a:r>
            <a:r>
              <a:rPr lang="es-ES" sz="3200" dirty="0" err="1"/>
              <a:t>Which</a:t>
            </a:r>
            <a:r>
              <a:rPr lang="es-ES" sz="3200" dirty="0"/>
              <a:t> </a:t>
            </a:r>
            <a:r>
              <a:rPr lang="es-ES" sz="3200" dirty="0" err="1"/>
              <a:t>reasons</a:t>
            </a:r>
            <a:r>
              <a:rPr lang="es-ES" sz="3200" dirty="0"/>
              <a:t> </a:t>
            </a:r>
            <a:r>
              <a:rPr lang="es-ES" sz="3200" dirty="0" err="1"/>
              <a:t>caused</a:t>
            </a:r>
            <a:r>
              <a:rPr lang="es-ES" sz="3200" dirty="0"/>
              <a:t> </a:t>
            </a:r>
            <a:r>
              <a:rPr lang="es-ES" sz="3200" dirty="0" err="1"/>
              <a:t>that</a:t>
            </a:r>
            <a:r>
              <a:rPr lang="es-ES" sz="3200" dirty="0"/>
              <a:t> a </a:t>
            </a:r>
            <a:r>
              <a:rPr lang="es-ES" sz="3200" dirty="0" err="1"/>
              <a:t>previous</a:t>
            </a:r>
            <a:r>
              <a:rPr lang="es-ES" sz="3200" dirty="0"/>
              <a:t> </a:t>
            </a:r>
            <a:r>
              <a:rPr lang="es-ES" sz="3200" dirty="0" err="1"/>
              <a:t>commit</a:t>
            </a:r>
            <a:r>
              <a:rPr lang="es-ES" sz="3200" dirty="0"/>
              <a:t> </a:t>
            </a:r>
            <a:r>
              <a:rPr lang="es-ES" sz="3200" dirty="0" err="1"/>
              <a:t>was</a:t>
            </a:r>
            <a:r>
              <a:rPr lang="es-ES" sz="3200" dirty="0"/>
              <a:t> </a:t>
            </a:r>
            <a:r>
              <a:rPr lang="es-ES" sz="3200" dirty="0" err="1"/>
              <a:t>not</a:t>
            </a:r>
            <a:r>
              <a:rPr lang="es-ES" sz="3200" dirty="0"/>
              <a:t> </a:t>
            </a:r>
            <a:r>
              <a:rPr lang="es-ES" sz="3200" dirty="0" err="1"/>
              <a:t>the</a:t>
            </a:r>
            <a:r>
              <a:rPr lang="es-ES" sz="3200" dirty="0"/>
              <a:t> BIC?</a:t>
            </a:r>
            <a:endParaRPr lang="en-US" dirty="0"/>
          </a:p>
        </p:txBody>
      </p:sp>
      <p:sp>
        <p:nvSpPr>
          <p:cNvPr id="4" name="Marcador de número de diapositiva 3">
            <a:extLst>
              <a:ext uri="{FF2B5EF4-FFF2-40B4-BE49-F238E27FC236}">
                <a16:creationId xmlns:a16="http://schemas.microsoft.com/office/drawing/2014/main" id="{F4CCE3F7-A41E-DA49-B54A-23A1AE81E24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45</a:t>
            </a:fld>
            <a:endParaRPr lang="es-ES"/>
          </a:p>
        </p:txBody>
      </p:sp>
      <p:sp>
        <p:nvSpPr>
          <p:cNvPr id="7" name="Google Shape;348;p33">
            <a:extLst>
              <a:ext uri="{FF2B5EF4-FFF2-40B4-BE49-F238E27FC236}">
                <a16:creationId xmlns:a16="http://schemas.microsoft.com/office/drawing/2014/main" id="{43E8C72B-A67E-B84D-81F1-2A4AC492C91B}"/>
              </a:ext>
            </a:extLst>
          </p:cNvPr>
          <p:cNvSpPr txBox="1">
            <a:spLocks noGrp="1"/>
          </p:cNvSpPr>
          <p:nvPr>
            <p:ph type="body" idx="1"/>
          </p:nvPr>
        </p:nvSpPr>
        <p:spPr>
          <a:xfrm>
            <a:off x="921300" y="1658209"/>
            <a:ext cx="8520600" cy="3416400"/>
          </a:xfrm>
          <a:prstGeom prst="rect">
            <a:avLst/>
          </a:prstGeom>
        </p:spPr>
        <p:txBody>
          <a:bodyPr spcFirstLastPara="1" wrap="square" lIns="91425" tIns="91425" rIns="91425" bIns="91425" anchor="t" anchorCtr="0">
            <a:noAutofit/>
          </a:bodyPr>
          <a:lstStyle/>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Variable renaming</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US" sz="2500" dirty="0">
                <a:latin typeface="Arial Nova" panose="020B0504020202020204" pitchFamily="34" charset="0"/>
              </a:rPr>
              <a:t>Equivalent change</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US" sz="2500" dirty="0">
                <a:latin typeface="Arial Nova" panose="020B0504020202020204" pitchFamily="34" charset="0"/>
              </a:rPr>
              <a:t>API changes</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US" sz="2500" dirty="0">
                <a:latin typeface="Arial Nova" panose="020B0504020202020204" pitchFamily="34" charset="0"/>
              </a:rPr>
              <a:t>Obsolete code</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Refactoring of the BFC</a:t>
            </a:r>
            <a:endParaRPr sz="2500" dirty="0">
              <a:latin typeface="Arial Nova" panose="020B0504020202020204" pitchFamily="34" charset="0"/>
            </a:endParaRPr>
          </a:p>
        </p:txBody>
      </p:sp>
      <p:pic>
        <p:nvPicPr>
          <p:cNvPr id="8" name="Google Shape;349;p33" descr="King Juan Carlos University - Wikipedia">
            <a:extLst>
              <a:ext uri="{FF2B5EF4-FFF2-40B4-BE49-F238E27FC236}">
                <a16:creationId xmlns:a16="http://schemas.microsoft.com/office/drawing/2014/main" id="{F7CA8FE7-531E-9E43-B86F-9C4A26AA25ED}"/>
              </a:ext>
            </a:extLst>
          </p:cNvPr>
          <p:cNvPicPr preferRelativeResize="0"/>
          <p:nvPr/>
        </p:nvPicPr>
        <p:blipFill>
          <a:blip r:embed="rId2">
            <a:alphaModFix/>
          </a:blip>
          <a:stretch>
            <a:fillRect/>
          </a:stretch>
        </p:blipFill>
        <p:spPr>
          <a:xfrm>
            <a:off x="8293275" y="4337775"/>
            <a:ext cx="656251" cy="656251"/>
          </a:xfrm>
          <a:prstGeom prst="rect">
            <a:avLst/>
          </a:prstGeom>
          <a:noFill/>
          <a:ln>
            <a:noFill/>
          </a:ln>
        </p:spPr>
      </p:pic>
    </p:spTree>
    <p:extLst>
      <p:ext uri="{BB962C8B-B14F-4D97-AF65-F5344CB8AC3E}">
        <p14:creationId xmlns:p14="http://schemas.microsoft.com/office/powerpoint/2010/main" val="16165097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Overview</a:t>
            </a:r>
            <a:endParaRPr b="1"/>
          </a:p>
        </p:txBody>
      </p:sp>
      <p:sp>
        <p:nvSpPr>
          <p:cNvPr id="348" name="Google Shape;348;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Background</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Systematic Literature Review</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Model to Identify Changes that Introduced Bugs</a:t>
            </a:r>
            <a:endParaRPr sz="2500" dirty="0">
              <a:latin typeface="Arial Nova" panose="020B0504020202020204" pitchFamily="34" charset="0"/>
            </a:endParaRPr>
          </a:p>
          <a:p>
            <a:pPr lvl="0" indent="-387350">
              <a:lnSpc>
                <a:spcPct val="150000"/>
              </a:lnSpc>
              <a:buSzPts val="2500"/>
              <a:buAutoNum type="arabicPeriod"/>
            </a:pPr>
            <a:r>
              <a:rPr lang="en" sz="2500" dirty="0">
                <a:latin typeface="Arial Nova" panose="020B0504020202020204" pitchFamily="34" charset="0"/>
              </a:rPr>
              <a:t>Empirical Evaluation of the Model</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dirty="0">
                <a:latin typeface="Arial Nova" panose="020B0504020202020204" pitchFamily="34" charset="0"/>
              </a:rPr>
              <a:t>Findings</a:t>
            </a:r>
            <a:endParaRPr sz="2500" dirty="0">
              <a:latin typeface="Arial Nova" panose="020B0504020202020204" pitchFamily="34" charset="0"/>
            </a:endParaRPr>
          </a:p>
          <a:p>
            <a:pPr marL="457200" lvl="0" indent="-387350" algn="l" rtl="0">
              <a:lnSpc>
                <a:spcPct val="150000"/>
              </a:lnSpc>
              <a:spcBef>
                <a:spcPts val="0"/>
              </a:spcBef>
              <a:spcAft>
                <a:spcPts val="0"/>
              </a:spcAft>
              <a:buSzPts val="2500"/>
              <a:buAutoNum type="arabicPeriod"/>
            </a:pPr>
            <a:r>
              <a:rPr lang="en" sz="2500" b="1" dirty="0">
                <a:solidFill>
                  <a:schemeClr val="tx1"/>
                </a:solidFill>
                <a:latin typeface="Arial Nova" panose="020B0504020202020204" pitchFamily="34" charset="0"/>
              </a:rPr>
              <a:t>Implications and Recommendations</a:t>
            </a:r>
            <a:endParaRPr sz="2500" b="1" dirty="0">
              <a:solidFill>
                <a:schemeClr val="tx1"/>
              </a:solidFill>
              <a:latin typeface="Arial Nova" panose="020B0504020202020204" pitchFamily="34" charset="0"/>
            </a:endParaRPr>
          </a:p>
        </p:txBody>
      </p:sp>
      <p:pic>
        <p:nvPicPr>
          <p:cNvPr id="349" name="Google Shape;349;p33"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A6E5D6D0-6A47-714C-9D8D-B563F12A1ED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46</a:t>
            </a:fld>
            <a:endParaRPr lang="es-ES"/>
          </a:p>
        </p:txBody>
      </p:sp>
    </p:spTree>
    <p:extLst>
      <p:ext uri="{BB962C8B-B14F-4D97-AF65-F5344CB8AC3E}">
        <p14:creationId xmlns:p14="http://schemas.microsoft.com/office/powerpoint/2010/main" val="42136286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pic>
        <p:nvPicPr>
          <p:cNvPr id="354" name="Google Shape;354;p34"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55" name="Google Shape;355;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Implications and Recommendations</a:t>
            </a:r>
            <a:endParaRPr dirty="0"/>
          </a:p>
        </p:txBody>
      </p:sp>
      <p:sp>
        <p:nvSpPr>
          <p:cNvPr id="356" name="Google Shape;356;p34"/>
          <p:cNvSpPr txBox="1">
            <a:spLocks noGrp="1"/>
          </p:cNvSpPr>
          <p:nvPr>
            <p:ph type="body" idx="1"/>
          </p:nvPr>
        </p:nvSpPr>
        <p:spPr>
          <a:xfrm>
            <a:off x="253087" y="1316782"/>
            <a:ext cx="8637826" cy="3922134"/>
          </a:xfrm>
          <a:prstGeom prst="rect">
            <a:avLst/>
          </a:prstGeom>
        </p:spPr>
        <p:txBody>
          <a:bodyPr spcFirstLastPara="1" wrap="square" lIns="91425" tIns="91425" rIns="91425" bIns="91425" anchor="t" anchorCtr="0">
            <a:noAutofit/>
          </a:bodyPr>
          <a:lstStyle/>
          <a:p>
            <a:pPr marL="342900">
              <a:lnSpc>
                <a:spcPct val="100000"/>
              </a:lnSpc>
            </a:pPr>
            <a:r>
              <a:rPr lang="en-US" sz="2400" dirty="0">
                <a:latin typeface="Arial Nova" panose="020B0504020202020204" pitchFamily="34" charset="0"/>
              </a:rPr>
              <a:t>Most of the publications are not reporting the limitations of current algorithms to identify bug-introducing commits.</a:t>
            </a:r>
            <a:endParaRPr sz="2400" dirty="0">
              <a:latin typeface="Arial Nova" panose="020B0504020202020204" pitchFamily="34" charset="0"/>
            </a:endParaRPr>
          </a:p>
          <a:p>
            <a:pPr marL="342900">
              <a:lnSpc>
                <a:spcPct val="100000"/>
              </a:lnSpc>
              <a:spcBef>
                <a:spcPts val="1600"/>
              </a:spcBef>
              <a:spcAft>
                <a:spcPts val="1600"/>
              </a:spcAft>
            </a:pPr>
            <a:r>
              <a:rPr lang="en" sz="2400" dirty="0">
                <a:latin typeface="Arial Nova" panose="020B0504020202020204" pitchFamily="34" charset="0"/>
              </a:rPr>
              <a:t>Studies should describe the algorithms and methods to mitigate their limitations.</a:t>
            </a:r>
          </a:p>
          <a:p>
            <a:pPr marL="342900">
              <a:lnSpc>
                <a:spcPct val="100000"/>
              </a:lnSpc>
              <a:spcBef>
                <a:spcPts val="1600"/>
              </a:spcBef>
              <a:spcAft>
                <a:spcPts val="1600"/>
              </a:spcAft>
            </a:pPr>
            <a:r>
              <a:rPr lang="en" sz="2400" dirty="0">
                <a:latin typeface="Arial Nova" panose="020B0504020202020204" pitchFamily="34" charset="0"/>
              </a:rPr>
              <a:t>Studies must be aware of the risk of every assumption used</a:t>
            </a:r>
          </a:p>
          <a:p>
            <a:pPr marL="342900">
              <a:lnSpc>
                <a:spcPct val="100000"/>
              </a:lnSpc>
              <a:spcBef>
                <a:spcPts val="1600"/>
              </a:spcBef>
              <a:spcAft>
                <a:spcPts val="1600"/>
              </a:spcAft>
            </a:pPr>
            <a:r>
              <a:rPr lang="en-US" sz="2400" dirty="0">
                <a:latin typeface="Arial Nova" panose="020B0504020202020204" pitchFamily="34" charset="0"/>
              </a:rPr>
              <a:t>The reproducibility of the studies is discovery limited.</a:t>
            </a:r>
          </a:p>
          <a:p>
            <a:pPr marL="0" indent="0">
              <a:spcBef>
                <a:spcPts val="1600"/>
              </a:spcBef>
              <a:spcAft>
                <a:spcPts val="1600"/>
              </a:spcAft>
              <a:buNone/>
            </a:pPr>
            <a:endParaRPr lang="en" sz="2400" dirty="0">
              <a:latin typeface="Arial Nova" panose="020B0504020202020204" pitchFamily="34" charset="0"/>
            </a:endParaRPr>
          </a:p>
          <a:p>
            <a:pPr marL="0" indent="0">
              <a:spcBef>
                <a:spcPts val="1600"/>
              </a:spcBef>
              <a:spcAft>
                <a:spcPts val="1600"/>
              </a:spcAft>
              <a:buNone/>
            </a:pPr>
            <a:endParaRPr sz="2400" dirty="0">
              <a:latin typeface="Arial Nova" panose="020B0504020202020204" pitchFamily="34" charset="0"/>
            </a:endParaRPr>
          </a:p>
        </p:txBody>
      </p:sp>
      <p:sp>
        <p:nvSpPr>
          <p:cNvPr id="3" name="Marcador de número de diapositiva 2">
            <a:extLst>
              <a:ext uri="{FF2B5EF4-FFF2-40B4-BE49-F238E27FC236}">
                <a16:creationId xmlns:a16="http://schemas.microsoft.com/office/drawing/2014/main" id="{48226C9F-DFC2-C948-8C5C-47B37B07CEA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47</a:t>
            </a:fld>
            <a:endParaRPr lang="es-ES"/>
          </a:p>
        </p:txBody>
      </p:sp>
    </p:spTree>
    <p:extLst>
      <p:ext uri="{BB962C8B-B14F-4D97-AF65-F5344CB8AC3E}">
        <p14:creationId xmlns:p14="http://schemas.microsoft.com/office/powerpoint/2010/main" val="298845254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pic>
        <p:nvPicPr>
          <p:cNvPr id="354" name="Google Shape;354;p34"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sp>
        <p:nvSpPr>
          <p:cNvPr id="355" name="Google Shape;355;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Implications and Recommendations</a:t>
            </a:r>
            <a:endParaRPr dirty="0"/>
          </a:p>
        </p:txBody>
      </p:sp>
      <p:sp>
        <p:nvSpPr>
          <p:cNvPr id="356" name="Google Shape;356;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342900"/>
            <a:r>
              <a:rPr lang="en" sz="2400" dirty="0">
                <a:latin typeface="Arial Nova" panose="020B0504020202020204" pitchFamily="34" charset="0"/>
              </a:rPr>
              <a:t>Finding the origin of the bug is a complex task, but our model solves previous gaps.</a:t>
            </a:r>
            <a:endParaRPr sz="2400" dirty="0">
              <a:latin typeface="Arial Nova" panose="020B0504020202020204" pitchFamily="34" charset="0"/>
            </a:endParaRPr>
          </a:p>
          <a:p>
            <a:pPr marL="342900">
              <a:spcBef>
                <a:spcPts val="1600"/>
              </a:spcBef>
            </a:pPr>
            <a:r>
              <a:rPr lang="en" sz="2400" dirty="0">
                <a:latin typeface="Arial Nova" panose="020B0504020202020204" pitchFamily="34" charset="0"/>
              </a:rPr>
              <a:t>A bug has to be contextualized to understand when and how it was inserted.</a:t>
            </a:r>
            <a:endParaRPr sz="2400" dirty="0">
              <a:latin typeface="Arial Nova" panose="020B0504020202020204" pitchFamily="34" charset="0"/>
            </a:endParaRPr>
          </a:p>
          <a:p>
            <a:pPr marL="342900">
              <a:spcBef>
                <a:spcPts val="1600"/>
              </a:spcBef>
              <a:spcAft>
                <a:spcPts val="1600"/>
              </a:spcAft>
            </a:pPr>
            <a:r>
              <a:rPr lang="en" sz="2400" dirty="0">
                <a:latin typeface="Arial Nova" panose="020B0504020202020204" pitchFamily="34" charset="0"/>
              </a:rPr>
              <a:t>The correct identification of the origin of the bug can help to improve many areas in SE (</a:t>
            </a:r>
            <a:r>
              <a:rPr lang="es-ES" sz="2400" dirty="0">
                <a:latin typeface="Arial Nova" panose="020B0504020202020204" pitchFamily="34" charset="0"/>
              </a:rPr>
              <a:t>b</a:t>
            </a:r>
            <a:r>
              <a:rPr lang="en" sz="2400" dirty="0" err="1">
                <a:latin typeface="Arial Nova" panose="020B0504020202020204" pitchFamily="34" charset="0"/>
              </a:rPr>
              <a:t>ug</a:t>
            </a:r>
            <a:r>
              <a:rPr lang="en" sz="2400" dirty="0">
                <a:latin typeface="Arial Nova" panose="020B0504020202020204" pitchFamily="34" charset="0"/>
              </a:rPr>
              <a:t> detection, bug prediction, automatic fix generation …)</a:t>
            </a:r>
            <a:endParaRPr sz="2400" dirty="0">
              <a:latin typeface="Arial Nova" panose="020B0504020202020204" pitchFamily="34" charset="0"/>
            </a:endParaRPr>
          </a:p>
        </p:txBody>
      </p:sp>
      <p:sp>
        <p:nvSpPr>
          <p:cNvPr id="3" name="Marcador de número de diapositiva 2">
            <a:extLst>
              <a:ext uri="{FF2B5EF4-FFF2-40B4-BE49-F238E27FC236}">
                <a16:creationId xmlns:a16="http://schemas.microsoft.com/office/drawing/2014/main" id="{48226C9F-DFC2-C948-8C5C-47B37B07CEA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48</a:t>
            </a:fld>
            <a:endParaRPr lang="es-E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0C4D1F-ED4B-E646-BE01-06F40FD6A240}"/>
              </a:ext>
            </a:extLst>
          </p:cNvPr>
          <p:cNvSpPr>
            <a:spLocks noGrp="1"/>
          </p:cNvSpPr>
          <p:nvPr>
            <p:ph type="title"/>
          </p:nvPr>
        </p:nvSpPr>
        <p:spPr/>
        <p:txBody>
          <a:bodyPr/>
          <a:lstStyle/>
          <a:p>
            <a:r>
              <a:rPr lang="es-ES" b="1" dirty="0" err="1"/>
              <a:t>Thesis</a:t>
            </a:r>
            <a:r>
              <a:rPr lang="es-ES" b="1" dirty="0"/>
              <a:t>’ </a:t>
            </a:r>
            <a:r>
              <a:rPr lang="es-ES" b="1" dirty="0" err="1"/>
              <a:t>Publications</a:t>
            </a:r>
            <a:r>
              <a:rPr lang="es-ES" b="1" dirty="0"/>
              <a:t> :</a:t>
            </a:r>
          </a:p>
        </p:txBody>
      </p:sp>
      <p:sp>
        <p:nvSpPr>
          <p:cNvPr id="3" name="Marcador de texto 2">
            <a:extLst>
              <a:ext uri="{FF2B5EF4-FFF2-40B4-BE49-F238E27FC236}">
                <a16:creationId xmlns:a16="http://schemas.microsoft.com/office/drawing/2014/main" id="{8CB60453-D477-AA4C-B0FD-466C07A77F8A}"/>
              </a:ext>
            </a:extLst>
          </p:cNvPr>
          <p:cNvSpPr>
            <a:spLocks noGrp="1"/>
          </p:cNvSpPr>
          <p:nvPr>
            <p:ph type="body" idx="1"/>
          </p:nvPr>
        </p:nvSpPr>
        <p:spPr>
          <a:xfrm>
            <a:off x="-283780" y="906088"/>
            <a:ext cx="9711559" cy="3792387"/>
          </a:xfrm>
        </p:spPr>
        <p:txBody>
          <a:bodyPr/>
          <a:lstStyle/>
          <a:p>
            <a:pPr marL="1028700" lvl="1" indent="-457200">
              <a:buSzPct val="66000"/>
              <a:buFont typeface="+mj-lt"/>
              <a:buAutoNum type="arabicPeriod"/>
            </a:pPr>
            <a:r>
              <a:rPr lang="es-ES" sz="1800" b="1" dirty="0" err="1">
                <a:solidFill>
                  <a:schemeClr val="tx1"/>
                </a:solidFill>
                <a:latin typeface="Arial Nova" panose="020B0504020202020204" pitchFamily="34" charset="0"/>
              </a:rPr>
              <a:t>Bugtracking</a:t>
            </a:r>
            <a:r>
              <a:rPr lang="es-ES" sz="1800" b="1" dirty="0">
                <a:solidFill>
                  <a:schemeClr val="tx1"/>
                </a:solidFill>
                <a:latin typeface="Arial Nova" panose="020B0504020202020204" pitchFamily="34" charset="0"/>
              </a:rPr>
              <a:t>: A </a:t>
            </a:r>
            <a:r>
              <a:rPr lang="es-ES" sz="1800" b="1" dirty="0" err="1">
                <a:solidFill>
                  <a:schemeClr val="tx1"/>
                </a:solidFill>
                <a:latin typeface="Arial Nova" panose="020B0504020202020204" pitchFamily="34" charset="0"/>
              </a:rPr>
              <a:t>tool</a:t>
            </a:r>
            <a:r>
              <a:rPr lang="es-ES" sz="1800" b="1" dirty="0">
                <a:solidFill>
                  <a:schemeClr val="tx1"/>
                </a:solidFill>
                <a:latin typeface="Arial Nova" panose="020B0504020202020204" pitchFamily="34" charset="0"/>
              </a:rPr>
              <a:t> to </a:t>
            </a:r>
            <a:r>
              <a:rPr lang="es-ES" sz="1800" b="1" dirty="0" err="1">
                <a:solidFill>
                  <a:schemeClr val="tx1"/>
                </a:solidFill>
                <a:latin typeface="Arial Nova" panose="020B0504020202020204" pitchFamily="34" charset="0"/>
              </a:rPr>
              <a:t>assist</a:t>
            </a:r>
            <a:r>
              <a:rPr lang="es-ES" sz="1800" b="1" dirty="0">
                <a:solidFill>
                  <a:schemeClr val="tx1"/>
                </a:solidFill>
                <a:latin typeface="Arial Nova" panose="020B0504020202020204" pitchFamily="34" charset="0"/>
              </a:rPr>
              <a:t> in </a:t>
            </a:r>
            <a:r>
              <a:rPr lang="es-ES" sz="1800" b="1" dirty="0" err="1">
                <a:solidFill>
                  <a:schemeClr val="tx1"/>
                </a:solidFill>
                <a:latin typeface="Arial Nova" panose="020B0504020202020204" pitchFamily="34" charset="0"/>
              </a:rPr>
              <a:t>the</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identification</a:t>
            </a:r>
            <a:r>
              <a:rPr lang="es-ES" sz="1800" b="1" dirty="0">
                <a:solidFill>
                  <a:schemeClr val="tx1"/>
                </a:solidFill>
                <a:latin typeface="Arial Nova" panose="020B0504020202020204" pitchFamily="34" charset="0"/>
              </a:rPr>
              <a:t> of bug </a:t>
            </a:r>
            <a:r>
              <a:rPr lang="es-ES" sz="1800" b="1" dirty="0" err="1">
                <a:solidFill>
                  <a:schemeClr val="tx1"/>
                </a:solidFill>
                <a:latin typeface="Arial Nova" panose="020B0504020202020204" pitchFamily="34" charset="0"/>
              </a:rPr>
              <a:t>reports</a:t>
            </a:r>
            <a:r>
              <a:rPr lang="es-ES" dirty="0">
                <a:solidFill>
                  <a:schemeClr val="tx1"/>
                </a:solidFill>
                <a:latin typeface="Arial Nova" panose="020B0504020202020204" pitchFamily="34" charset="0"/>
              </a:rPr>
              <a:t>.                                   </a:t>
            </a:r>
            <a:r>
              <a:rPr lang="es-ES" sz="1200" dirty="0">
                <a:latin typeface="Arial Nova" panose="020B0504020202020204" pitchFamily="34" charset="0"/>
              </a:rPr>
              <a:t>IFIP International </a:t>
            </a:r>
            <a:r>
              <a:rPr lang="es-ES" sz="1200" dirty="0" err="1">
                <a:latin typeface="Arial Nova" panose="020B0504020202020204" pitchFamily="34" charset="0"/>
              </a:rPr>
              <a:t>Conference</a:t>
            </a:r>
            <a:r>
              <a:rPr lang="es-ES" sz="1200" dirty="0">
                <a:latin typeface="Arial Nova" panose="020B0504020202020204" pitchFamily="34" charset="0"/>
              </a:rPr>
              <a:t> </a:t>
            </a:r>
            <a:r>
              <a:rPr lang="es-ES" sz="1200" dirty="0" err="1">
                <a:latin typeface="Arial Nova" panose="020B0504020202020204" pitchFamily="34" charset="0"/>
              </a:rPr>
              <a:t>on</a:t>
            </a:r>
            <a:r>
              <a:rPr lang="es-ES" sz="1200" dirty="0">
                <a:latin typeface="Arial Nova" panose="020B0504020202020204" pitchFamily="34" charset="0"/>
              </a:rPr>
              <a:t> Open </a:t>
            </a:r>
            <a:r>
              <a:rPr lang="es-ES" sz="1200" dirty="0" err="1">
                <a:latin typeface="Arial Nova" panose="020B0504020202020204" pitchFamily="34" charset="0"/>
              </a:rPr>
              <a:t>Source</a:t>
            </a:r>
            <a:r>
              <a:rPr lang="es-ES" sz="1200" dirty="0">
                <a:latin typeface="Arial Nova" panose="020B0504020202020204" pitchFamily="34" charset="0"/>
              </a:rPr>
              <a:t> </a:t>
            </a:r>
            <a:r>
              <a:rPr lang="es-ES" sz="1200" dirty="0" err="1">
                <a:latin typeface="Arial Nova" panose="020B0504020202020204" pitchFamily="34" charset="0"/>
              </a:rPr>
              <a:t>Systems</a:t>
            </a:r>
            <a:r>
              <a:rPr lang="es-ES" sz="1200" dirty="0">
                <a:latin typeface="Arial Nova" panose="020B0504020202020204" pitchFamily="34" charset="0"/>
              </a:rPr>
              <a:t>, 2016</a:t>
            </a:r>
            <a:endParaRPr lang="es-ES" dirty="0">
              <a:latin typeface="Arial Nova" panose="020B0504020202020204" pitchFamily="34" charset="0"/>
            </a:endParaRPr>
          </a:p>
          <a:p>
            <a:pPr marL="1028700" lvl="1" indent="-457200">
              <a:buSzPct val="66000"/>
              <a:buFont typeface="+mj-lt"/>
              <a:buAutoNum type="arabicPeriod"/>
            </a:pPr>
            <a:r>
              <a:rPr lang="es-ES" sz="1800" b="1" dirty="0" err="1">
                <a:solidFill>
                  <a:schemeClr val="tx1"/>
                </a:solidFill>
                <a:latin typeface="Arial Nova" panose="020B0504020202020204" pitchFamily="34" charset="0"/>
              </a:rPr>
              <a:t>How</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much</a:t>
            </a:r>
            <a:r>
              <a:rPr lang="es-ES" sz="1800" b="1" dirty="0">
                <a:solidFill>
                  <a:schemeClr val="tx1"/>
                </a:solidFill>
                <a:latin typeface="Arial Nova" panose="020B0504020202020204" pitchFamily="34" charset="0"/>
              </a:rPr>
              <a:t> time </a:t>
            </a:r>
            <a:r>
              <a:rPr lang="es-ES" sz="1800" b="1" dirty="0" err="1">
                <a:solidFill>
                  <a:schemeClr val="tx1"/>
                </a:solidFill>
                <a:latin typeface="Arial Nova" panose="020B0504020202020204" pitchFamily="34" charset="0"/>
              </a:rPr>
              <a:t>did</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it</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take</a:t>
            </a:r>
            <a:r>
              <a:rPr lang="es-ES" sz="1800" b="1" dirty="0">
                <a:solidFill>
                  <a:schemeClr val="tx1"/>
                </a:solidFill>
                <a:latin typeface="Arial Nova" panose="020B0504020202020204" pitchFamily="34" charset="0"/>
              </a:rPr>
              <a:t> to </a:t>
            </a:r>
            <a:r>
              <a:rPr lang="es-ES" sz="1800" b="1" dirty="0" err="1">
                <a:solidFill>
                  <a:schemeClr val="tx1"/>
                </a:solidFill>
                <a:latin typeface="Arial Nova" panose="020B0504020202020204" pitchFamily="34" charset="0"/>
              </a:rPr>
              <a:t>notify</a:t>
            </a:r>
            <a:r>
              <a:rPr lang="es-ES" sz="1800" b="1" dirty="0">
                <a:solidFill>
                  <a:schemeClr val="tx1"/>
                </a:solidFill>
                <a:latin typeface="Arial Nova" panose="020B0504020202020204" pitchFamily="34" charset="0"/>
              </a:rPr>
              <a:t> a Bug? </a:t>
            </a:r>
            <a:r>
              <a:rPr lang="es-ES" sz="1800" b="1" dirty="0" err="1">
                <a:solidFill>
                  <a:schemeClr val="tx1"/>
                </a:solidFill>
                <a:latin typeface="Arial Nova" panose="020B0504020202020204" pitchFamily="34" charset="0"/>
              </a:rPr>
              <a:t>Two</a:t>
            </a:r>
            <a:r>
              <a:rPr lang="es-ES" sz="1800" b="1" dirty="0">
                <a:solidFill>
                  <a:schemeClr val="tx1"/>
                </a:solidFill>
                <a:latin typeface="Arial Nova" panose="020B0504020202020204" pitchFamily="34" charset="0"/>
              </a:rPr>
              <a:t> case </a:t>
            </a:r>
            <a:r>
              <a:rPr lang="es-ES" sz="1800" b="1" dirty="0" err="1">
                <a:solidFill>
                  <a:schemeClr val="tx1"/>
                </a:solidFill>
                <a:latin typeface="Arial Nova" panose="020B0504020202020204" pitchFamily="34" charset="0"/>
              </a:rPr>
              <a:t>studies</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ElasticSearch</a:t>
            </a:r>
            <a:r>
              <a:rPr lang="es-ES" sz="1800" b="1" dirty="0">
                <a:solidFill>
                  <a:schemeClr val="tx1"/>
                </a:solidFill>
                <a:latin typeface="Arial Nova" panose="020B0504020202020204" pitchFamily="34" charset="0"/>
              </a:rPr>
              <a:t>  and Nova.                                                                                                                               </a:t>
            </a:r>
            <a:r>
              <a:rPr lang="es-ES" sz="1200" dirty="0">
                <a:latin typeface="Arial Nova" panose="020B0504020202020204" pitchFamily="34" charset="0"/>
              </a:rPr>
              <a:t>IEEE/ACM 8th Workshop </a:t>
            </a:r>
            <a:r>
              <a:rPr lang="es-ES" sz="1200" dirty="0" err="1">
                <a:latin typeface="Arial Nova" panose="020B0504020202020204" pitchFamily="34" charset="0"/>
              </a:rPr>
              <a:t>on</a:t>
            </a:r>
            <a:r>
              <a:rPr lang="es-ES" sz="1200" dirty="0">
                <a:latin typeface="Arial Nova" panose="020B0504020202020204" pitchFamily="34" charset="0"/>
              </a:rPr>
              <a:t> </a:t>
            </a:r>
            <a:r>
              <a:rPr lang="es-ES" sz="1200" dirty="0" err="1">
                <a:latin typeface="Arial Nova" panose="020B0504020202020204" pitchFamily="34" charset="0"/>
              </a:rPr>
              <a:t>Emerging</a:t>
            </a:r>
            <a:r>
              <a:rPr lang="es-ES" sz="1200" dirty="0">
                <a:latin typeface="Arial Nova" panose="020B0504020202020204" pitchFamily="34" charset="0"/>
              </a:rPr>
              <a:t> </a:t>
            </a:r>
            <a:r>
              <a:rPr lang="es-ES" sz="1200" dirty="0" err="1">
                <a:latin typeface="Arial Nova" panose="020B0504020202020204" pitchFamily="34" charset="0"/>
              </a:rPr>
              <a:t>Trends</a:t>
            </a:r>
            <a:r>
              <a:rPr lang="es-ES" sz="1200" dirty="0">
                <a:latin typeface="Arial Nova" panose="020B0504020202020204" pitchFamily="34" charset="0"/>
              </a:rPr>
              <a:t> in Software </a:t>
            </a:r>
            <a:r>
              <a:rPr lang="es-ES" sz="1200" dirty="0" err="1">
                <a:latin typeface="Arial Nova" panose="020B0504020202020204" pitchFamily="34" charset="0"/>
              </a:rPr>
              <a:t>Metrics</a:t>
            </a:r>
            <a:r>
              <a:rPr lang="es-ES" sz="1200" dirty="0">
                <a:latin typeface="Arial Nova" panose="020B0504020202020204" pitchFamily="34" charset="0"/>
              </a:rPr>
              <a:t> (</a:t>
            </a:r>
            <a:r>
              <a:rPr lang="es-ES" sz="1200" dirty="0" err="1">
                <a:latin typeface="Arial Nova" panose="020B0504020202020204" pitchFamily="34" charset="0"/>
              </a:rPr>
              <a:t>WETSoM</a:t>
            </a:r>
            <a:r>
              <a:rPr lang="es-ES" sz="1200" dirty="0">
                <a:latin typeface="Arial Nova" panose="020B0504020202020204" pitchFamily="34" charset="0"/>
              </a:rPr>
              <a:t>), 2017</a:t>
            </a:r>
            <a:endParaRPr lang="es-ES" sz="2400" dirty="0">
              <a:latin typeface="Arial Nova" panose="020B0504020202020204" pitchFamily="34" charset="0"/>
            </a:endParaRPr>
          </a:p>
          <a:p>
            <a:pPr marL="1028700" lvl="1" indent="-457200">
              <a:buSzPct val="66000"/>
              <a:buFont typeface="+mj-lt"/>
              <a:buAutoNum type="arabicPeriod"/>
            </a:pPr>
            <a:r>
              <a:rPr lang="es-ES" sz="1800" b="1" dirty="0" err="1">
                <a:solidFill>
                  <a:schemeClr val="tx1"/>
                </a:solidFill>
                <a:latin typeface="Arial Nova" panose="020B0504020202020204" pitchFamily="34" charset="0"/>
              </a:rPr>
              <a:t>Reproducibility</a:t>
            </a:r>
            <a:r>
              <a:rPr lang="es-ES" sz="1800" b="1" dirty="0">
                <a:solidFill>
                  <a:schemeClr val="tx1"/>
                </a:solidFill>
                <a:latin typeface="Arial Nova" panose="020B0504020202020204" pitchFamily="34" charset="0"/>
              </a:rPr>
              <a:t> and </a:t>
            </a:r>
            <a:r>
              <a:rPr lang="es-ES" sz="1800" b="1" dirty="0" err="1">
                <a:solidFill>
                  <a:schemeClr val="tx1"/>
                </a:solidFill>
                <a:latin typeface="Arial Nova" panose="020B0504020202020204" pitchFamily="34" charset="0"/>
              </a:rPr>
              <a:t>Credibility</a:t>
            </a:r>
            <a:r>
              <a:rPr lang="es-ES" sz="1800" b="1" dirty="0">
                <a:solidFill>
                  <a:schemeClr val="tx1"/>
                </a:solidFill>
                <a:latin typeface="Arial Nova" panose="020B0504020202020204" pitchFamily="34" charset="0"/>
              </a:rPr>
              <a:t> in ESE: A Case </a:t>
            </a:r>
            <a:r>
              <a:rPr lang="es-ES" sz="1800" b="1" dirty="0" err="1">
                <a:solidFill>
                  <a:schemeClr val="tx1"/>
                </a:solidFill>
                <a:latin typeface="Arial Nova" panose="020B0504020202020204" pitchFamily="34" charset="0"/>
              </a:rPr>
              <a:t>Study</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based</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on</a:t>
            </a:r>
            <a:r>
              <a:rPr lang="es-ES" sz="1800" b="1" dirty="0">
                <a:solidFill>
                  <a:schemeClr val="tx1"/>
                </a:solidFill>
                <a:latin typeface="Arial Nova" panose="020B0504020202020204" pitchFamily="34" charset="0"/>
              </a:rPr>
              <a:t> a </a:t>
            </a:r>
            <a:r>
              <a:rPr lang="es-ES" sz="1800" b="1" dirty="0" err="1">
                <a:solidFill>
                  <a:schemeClr val="tx1"/>
                </a:solidFill>
                <a:latin typeface="Arial Nova" panose="020B0504020202020204" pitchFamily="34" charset="0"/>
              </a:rPr>
              <a:t>Systematic</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Literature</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Review</a:t>
            </a:r>
            <a:r>
              <a:rPr lang="es-ES" sz="1800" b="1" dirty="0">
                <a:solidFill>
                  <a:schemeClr val="tx1"/>
                </a:solidFill>
                <a:latin typeface="Arial Nova" panose="020B0504020202020204" pitchFamily="34" charset="0"/>
              </a:rPr>
              <a:t> of </a:t>
            </a:r>
            <a:r>
              <a:rPr lang="es-ES" sz="1800" b="1" dirty="0" err="1">
                <a:solidFill>
                  <a:schemeClr val="tx1"/>
                </a:solidFill>
                <a:latin typeface="Arial Nova" panose="020B0504020202020204" pitchFamily="34" charset="0"/>
              </a:rPr>
              <a:t>the</a:t>
            </a:r>
            <a:r>
              <a:rPr lang="es-ES" sz="1800" b="1" dirty="0">
                <a:solidFill>
                  <a:schemeClr val="tx1"/>
                </a:solidFill>
                <a:latin typeface="Arial Nova" panose="020B0504020202020204" pitchFamily="34" charset="0"/>
              </a:rPr>
              <a:t> use of </a:t>
            </a:r>
            <a:r>
              <a:rPr lang="es-ES" sz="1800" b="1" dirty="0" err="1">
                <a:solidFill>
                  <a:schemeClr val="tx1"/>
                </a:solidFill>
                <a:latin typeface="Arial Nova" panose="020B0504020202020204" pitchFamily="34" charset="0"/>
              </a:rPr>
              <a:t>the</a:t>
            </a:r>
            <a:r>
              <a:rPr lang="es-ES" sz="1800" b="1" dirty="0">
                <a:solidFill>
                  <a:schemeClr val="tx1"/>
                </a:solidFill>
                <a:latin typeface="Arial Nova" panose="020B0504020202020204" pitchFamily="34" charset="0"/>
              </a:rPr>
              <a:t> SZZ </a:t>
            </a:r>
            <a:r>
              <a:rPr lang="es-ES" sz="1800" b="1" dirty="0" err="1">
                <a:solidFill>
                  <a:schemeClr val="tx1"/>
                </a:solidFill>
                <a:latin typeface="Arial Nova" panose="020B0504020202020204" pitchFamily="34" charset="0"/>
              </a:rPr>
              <a:t>algorithm</a:t>
            </a:r>
            <a:r>
              <a:rPr lang="es-ES" sz="1200" dirty="0">
                <a:latin typeface="Arial Nova" panose="020B0504020202020204" pitchFamily="34" charset="0"/>
              </a:rPr>
              <a:t>.                  		                </a:t>
            </a:r>
            <a:r>
              <a:rPr lang="es-ES" sz="1200" dirty="0" err="1">
                <a:latin typeface="Arial Nova" panose="020B0504020202020204" pitchFamily="34" charset="0"/>
              </a:rPr>
              <a:t>Information</a:t>
            </a:r>
            <a:r>
              <a:rPr lang="es-ES" sz="1200" dirty="0">
                <a:latin typeface="Arial Nova" panose="020B0504020202020204" pitchFamily="34" charset="0"/>
              </a:rPr>
              <a:t> and Software </a:t>
            </a:r>
            <a:r>
              <a:rPr lang="es-ES" sz="1200" dirty="0" err="1">
                <a:latin typeface="Arial Nova" panose="020B0504020202020204" pitchFamily="34" charset="0"/>
              </a:rPr>
              <a:t>Technology</a:t>
            </a:r>
            <a:r>
              <a:rPr lang="es-ES" sz="1200" dirty="0">
                <a:latin typeface="Arial Nova" panose="020B0504020202020204" pitchFamily="34" charset="0"/>
              </a:rPr>
              <a:t>, 2018.</a:t>
            </a:r>
          </a:p>
          <a:p>
            <a:pPr marL="1028700" lvl="1" indent="-457200">
              <a:buSzPct val="66000"/>
              <a:buFont typeface="+mj-lt"/>
              <a:buAutoNum type="arabicPeriod"/>
            </a:pPr>
            <a:r>
              <a:rPr lang="es-ES" sz="1800" b="1" dirty="0" err="1">
                <a:solidFill>
                  <a:schemeClr val="tx1"/>
                </a:solidFill>
                <a:latin typeface="Arial Nova" panose="020B0504020202020204" pitchFamily="34" charset="0"/>
              </a:rPr>
              <a:t>What</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if</a:t>
            </a:r>
            <a:r>
              <a:rPr lang="es-ES" sz="1800" b="1" dirty="0">
                <a:solidFill>
                  <a:schemeClr val="tx1"/>
                </a:solidFill>
                <a:latin typeface="Arial Nova" panose="020B0504020202020204" pitchFamily="34" charset="0"/>
              </a:rPr>
              <a:t> a bug has a </a:t>
            </a:r>
            <a:r>
              <a:rPr lang="es-ES" sz="1800" b="1" dirty="0" err="1">
                <a:solidFill>
                  <a:schemeClr val="tx1"/>
                </a:solidFill>
                <a:latin typeface="Arial Nova" panose="020B0504020202020204" pitchFamily="34" charset="0"/>
              </a:rPr>
              <a:t>Different</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Origin</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Making</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Sense</a:t>
            </a:r>
            <a:r>
              <a:rPr lang="es-ES" sz="1800" b="1" dirty="0">
                <a:solidFill>
                  <a:schemeClr val="tx1"/>
                </a:solidFill>
                <a:latin typeface="Arial Nova" panose="020B0504020202020204" pitchFamily="34" charset="0"/>
              </a:rPr>
              <a:t> of Bugs </a:t>
            </a:r>
            <a:r>
              <a:rPr lang="es-ES" sz="1800" b="1" dirty="0" err="1">
                <a:solidFill>
                  <a:schemeClr val="tx1"/>
                </a:solidFill>
                <a:latin typeface="Arial Nova" panose="020B0504020202020204" pitchFamily="34" charset="0"/>
              </a:rPr>
              <a:t>Without</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an</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Explicit</a:t>
            </a:r>
            <a:r>
              <a:rPr lang="es-ES" sz="1800" b="1" dirty="0">
                <a:solidFill>
                  <a:schemeClr val="tx1"/>
                </a:solidFill>
                <a:latin typeface="Arial Nova" panose="020B0504020202020204" pitchFamily="34" charset="0"/>
              </a:rPr>
              <a:t> Bug </a:t>
            </a:r>
            <a:r>
              <a:rPr lang="es-ES" sz="1800" b="1" dirty="0" err="1">
                <a:solidFill>
                  <a:schemeClr val="tx1"/>
                </a:solidFill>
                <a:latin typeface="Arial Nova" panose="020B0504020202020204" pitchFamily="34" charset="0"/>
              </a:rPr>
              <a:t>Introducing</a:t>
            </a:r>
            <a:r>
              <a:rPr lang="es-ES" sz="1800" b="1" dirty="0">
                <a:solidFill>
                  <a:schemeClr val="tx1"/>
                </a:solidFill>
                <a:latin typeface="Arial Nova" panose="020B0504020202020204" pitchFamily="34" charset="0"/>
              </a:rPr>
              <a:t> </a:t>
            </a:r>
            <a:r>
              <a:rPr lang="es-ES" sz="1800" b="1" dirty="0" err="1">
                <a:solidFill>
                  <a:schemeClr val="tx1"/>
                </a:solidFill>
                <a:latin typeface="Arial Nova" panose="020B0504020202020204" pitchFamily="34" charset="0"/>
              </a:rPr>
              <a:t>Change</a:t>
            </a:r>
            <a:r>
              <a:rPr lang="es-ES" sz="1800" dirty="0">
                <a:latin typeface="Arial Nova" panose="020B0504020202020204" pitchFamily="34" charset="0"/>
              </a:rPr>
              <a:t>. 				                               </a:t>
            </a:r>
            <a:r>
              <a:rPr lang="es-ES" sz="1200" dirty="0">
                <a:latin typeface="Arial Nova" panose="020B0504020202020204" pitchFamily="34" charset="0"/>
              </a:rPr>
              <a:t>12th International </a:t>
            </a:r>
            <a:r>
              <a:rPr lang="es-ES" sz="1200" dirty="0" err="1">
                <a:latin typeface="Arial Nova" panose="020B0504020202020204" pitchFamily="34" charset="0"/>
              </a:rPr>
              <a:t>Symposium</a:t>
            </a:r>
            <a:r>
              <a:rPr lang="es-ES" sz="1200" dirty="0">
                <a:latin typeface="Arial Nova" panose="020B0504020202020204" pitchFamily="34" charset="0"/>
              </a:rPr>
              <a:t> </a:t>
            </a:r>
            <a:r>
              <a:rPr lang="es-ES" sz="1200" dirty="0" err="1">
                <a:latin typeface="Arial Nova" panose="020B0504020202020204" pitchFamily="34" charset="0"/>
              </a:rPr>
              <a:t>on</a:t>
            </a:r>
            <a:r>
              <a:rPr lang="es-ES" sz="1200" dirty="0">
                <a:latin typeface="Arial Nova" panose="020B0504020202020204" pitchFamily="34" charset="0"/>
              </a:rPr>
              <a:t> </a:t>
            </a:r>
            <a:r>
              <a:rPr lang="es-ES" sz="1200" dirty="0" err="1">
                <a:latin typeface="Arial Nova" panose="020B0504020202020204" pitchFamily="34" charset="0"/>
              </a:rPr>
              <a:t>Empirical</a:t>
            </a:r>
            <a:r>
              <a:rPr lang="es-ES" sz="1200" dirty="0">
                <a:latin typeface="Arial Nova" panose="020B0504020202020204" pitchFamily="34" charset="0"/>
              </a:rPr>
              <a:t> Software </a:t>
            </a:r>
            <a:r>
              <a:rPr lang="es-ES" sz="1200" dirty="0" err="1">
                <a:latin typeface="Arial Nova" panose="020B0504020202020204" pitchFamily="34" charset="0"/>
              </a:rPr>
              <a:t>Engineering</a:t>
            </a:r>
            <a:r>
              <a:rPr lang="es-ES" sz="1200" dirty="0">
                <a:latin typeface="Arial Nova" panose="020B0504020202020204" pitchFamily="34" charset="0"/>
              </a:rPr>
              <a:t> and </a:t>
            </a:r>
            <a:r>
              <a:rPr lang="es-ES" sz="1200" dirty="0" err="1">
                <a:latin typeface="Arial Nova" panose="020B0504020202020204" pitchFamily="34" charset="0"/>
              </a:rPr>
              <a:t>Measurement</a:t>
            </a:r>
            <a:r>
              <a:rPr lang="es-ES" sz="1200" dirty="0">
                <a:latin typeface="Arial Nova" panose="020B0504020202020204" pitchFamily="34" charset="0"/>
              </a:rPr>
              <a:t>, 2018</a:t>
            </a:r>
          </a:p>
        </p:txBody>
      </p:sp>
      <p:sp>
        <p:nvSpPr>
          <p:cNvPr id="5" name="Marcador de número de diapositiva 4">
            <a:extLst>
              <a:ext uri="{FF2B5EF4-FFF2-40B4-BE49-F238E27FC236}">
                <a16:creationId xmlns:a16="http://schemas.microsoft.com/office/drawing/2014/main" id="{8876D6BE-A344-C340-88ED-882BB741D4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49</a:t>
            </a:fld>
            <a:endParaRPr lang="es-ES"/>
          </a:p>
        </p:txBody>
      </p:sp>
    </p:spTree>
    <p:extLst>
      <p:ext uri="{BB962C8B-B14F-4D97-AF65-F5344CB8AC3E}">
        <p14:creationId xmlns:p14="http://schemas.microsoft.com/office/powerpoint/2010/main" val="355106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6"/>
          <p:cNvSpPr txBox="1">
            <a:spLocks noGrp="1"/>
          </p:cNvSpPr>
          <p:nvPr>
            <p:ph type="title"/>
          </p:nvPr>
        </p:nvSpPr>
        <p:spPr>
          <a:xfrm>
            <a:off x="490250" y="145350"/>
            <a:ext cx="8224800" cy="46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200" b="1" dirty="0"/>
              <a:t>The Current Assumption:</a:t>
            </a:r>
            <a:endParaRPr sz="4200" b="1" dirty="0"/>
          </a:p>
          <a:p>
            <a:pPr marL="0" lvl="0" indent="0" algn="l" rtl="0">
              <a:spcBef>
                <a:spcPts val="0"/>
              </a:spcBef>
              <a:spcAft>
                <a:spcPts val="0"/>
              </a:spcAft>
              <a:buNone/>
            </a:pPr>
            <a:endParaRPr sz="4200" dirty="0"/>
          </a:p>
          <a:p>
            <a:pPr marL="0" lvl="0" indent="0" algn="l" rtl="0">
              <a:spcBef>
                <a:spcPts val="0"/>
              </a:spcBef>
              <a:spcAft>
                <a:spcPts val="0"/>
              </a:spcAft>
              <a:buNone/>
            </a:pPr>
            <a:r>
              <a:rPr lang="en" sz="4200" dirty="0"/>
              <a:t>“A given bug was introduced by the lines of code that were modified to fix it” </a:t>
            </a:r>
            <a:endParaRPr sz="1800" dirty="0"/>
          </a:p>
        </p:txBody>
      </p:sp>
      <p:pic>
        <p:nvPicPr>
          <p:cNvPr id="98" name="Google Shape;98;p16" descr="King Juan Carlos University - Wikipedia"/>
          <p:cNvPicPr preferRelativeResize="0"/>
          <p:nvPr/>
        </p:nvPicPr>
        <p:blipFill>
          <a:blip r:embed="rId3">
            <a:alphaModFix/>
          </a:blip>
          <a:stretch>
            <a:fillRect/>
          </a:stretch>
        </p:blipFill>
        <p:spPr>
          <a:xfrm>
            <a:off x="8293275" y="4413975"/>
            <a:ext cx="656251" cy="656251"/>
          </a:xfrm>
          <a:prstGeom prst="rect">
            <a:avLst/>
          </a:prstGeom>
          <a:noFill/>
          <a:ln>
            <a:noFill/>
          </a:ln>
        </p:spPr>
      </p:pic>
      <p:sp>
        <p:nvSpPr>
          <p:cNvPr id="5" name="Marcador de número de diapositiva 4">
            <a:extLst>
              <a:ext uri="{FF2B5EF4-FFF2-40B4-BE49-F238E27FC236}">
                <a16:creationId xmlns:a16="http://schemas.microsoft.com/office/drawing/2014/main" id="{7FF272C4-F519-0742-AEDF-83055AD82FF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5</a:t>
            </a:fld>
            <a:endParaRPr lang="es-E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2"/>
          <p:cNvSpPr/>
          <p:nvPr/>
        </p:nvSpPr>
        <p:spPr>
          <a:xfrm>
            <a:off x="3619" y="2283712"/>
            <a:ext cx="9161100" cy="29000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txBox="1">
            <a:spLocks noGrp="1"/>
          </p:cNvSpPr>
          <p:nvPr>
            <p:ph type="body" idx="4294967295"/>
          </p:nvPr>
        </p:nvSpPr>
        <p:spPr>
          <a:xfrm>
            <a:off x="382756" y="2201905"/>
            <a:ext cx="2177400" cy="4362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700" dirty="0">
                <a:solidFill>
                  <a:schemeClr val="bg1"/>
                </a:solidFill>
              </a:rPr>
              <a:t>The problem</a:t>
            </a:r>
            <a:endParaRPr sz="1700" dirty="0">
              <a:solidFill>
                <a:schemeClr val="bg1"/>
              </a:solidFill>
            </a:endParaRPr>
          </a:p>
        </p:txBody>
      </p:sp>
      <p:sp>
        <p:nvSpPr>
          <p:cNvPr id="331" name="Google Shape;331;p32"/>
          <p:cNvSpPr txBox="1">
            <a:spLocks noGrp="1"/>
          </p:cNvSpPr>
          <p:nvPr>
            <p:ph type="body" idx="4294967295"/>
          </p:nvPr>
        </p:nvSpPr>
        <p:spPr>
          <a:xfrm>
            <a:off x="376286" y="2719912"/>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dirty="0">
                <a:solidFill>
                  <a:schemeClr val="bg1"/>
                </a:solidFill>
              </a:rPr>
              <a:t>Solution</a:t>
            </a:r>
            <a:endParaRPr sz="1700" dirty="0">
              <a:solidFill>
                <a:schemeClr val="bg1"/>
              </a:solidFill>
            </a:endParaRPr>
          </a:p>
        </p:txBody>
      </p:sp>
      <p:sp>
        <p:nvSpPr>
          <p:cNvPr id="335" name="Google Shape;335;p32"/>
          <p:cNvSpPr txBox="1">
            <a:spLocks noGrp="1"/>
          </p:cNvSpPr>
          <p:nvPr>
            <p:ph type="body" idx="4294967295"/>
          </p:nvPr>
        </p:nvSpPr>
        <p:spPr>
          <a:xfrm>
            <a:off x="3214902" y="3733116"/>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dirty="0">
                <a:solidFill>
                  <a:schemeClr val="bg1"/>
                </a:solidFill>
              </a:rPr>
              <a:t>Evaluation</a:t>
            </a:r>
            <a:endParaRPr sz="1700" dirty="0">
              <a:solidFill>
                <a:schemeClr val="bg1"/>
              </a:solidFill>
            </a:endParaRPr>
          </a:p>
        </p:txBody>
      </p:sp>
      <p:pic>
        <p:nvPicPr>
          <p:cNvPr id="21" name="Imagen 20">
            <a:extLst>
              <a:ext uri="{FF2B5EF4-FFF2-40B4-BE49-F238E27FC236}">
                <a16:creationId xmlns:a16="http://schemas.microsoft.com/office/drawing/2014/main" id="{889C6F51-A73C-5945-91C3-FA4418EC2B6A}"/>
              </a:ext>
            </a:extLst>
          </p:cNvPr>
          <p:cNvPicPr>
            <a:picLocks noChangeAspect="1"/>
          </p:cNvPicPr>
          <p:nvPr/>
        </p:nvPicPr>
        <p:blipFill rotWithShape="1">
          <a:blip r:embed="rId3"/>
          <a:srcRect l="20146" t="31404" r="23284" b="29743"/>
          <a:stretch/>
        </p:blipFill>
        <p:spPr>
          <a:xfrm>
            <a:off x="382756" y="343734"/>
            <a:ext cx="2679421" cy="1817267"/>
          </a:xfrm>
          <a:prstGeom prst="rect">
            <a:avLst/>
          </a:prstGeom>
          <a:ln w="28575">
            <a:solidFill>
              <a:schemeClr val="bg2"/>
            </a:solidFill>
          </a:ln>
        </p:spPr>
      </p:pic>
      <p:pic>
        <p:nvPicPr>
          <p:cNvPr id="22" name="Imagen 21">
            <a:extLst>
              <a:ext uri="{FF2B5EF4-FFF2-40B4-BE49-F238E27FC236}">
                <a16:creationId xmlns:a16="http://schemas.microsoft.com/office/drawing/2014/main" id="{D76FA47D-2FFD-9B4E-BD62-0E77AF487905}"/>
              </a:ext>
            </a:extLst>
          </p:cNvPr>
          <p:cNvPicPr>
            <a:picLocks noChangeAspect="1"/>
          </p:cNvPicPr>
          <p:nvPr/>
        </p:nvPicPr>
        <p:blipFill rotWithShape="1">
          <a:blip r:embed="rId4"/>
          <a:srcRect l="31464" t="37415" r="30567" b="27970"/>
          <a:stretch/>
        </p:blipFill>
        <p:spPr>
          <a:xfrm>
            <a:off x="322639" y="3143788"/>
            <a:ext cx="2650423" cy="1804971"/>
          </a:xfrm>
          <a:prstGeom prst="rect">
            <a:avLst/>
          </a:prstGeom>
          <a:ln w="28575">
            <a:solidFill>
              <a:schemeClr val="bg2"/>
            </a:solidFill>
          </a:ln>
        </p:spPr>
      </p:pic>
      <p:pic>
        <p:nvPicPr>
          <p:cNvPr id="26" name="Imagen 25">
            <a:extLst>
              <a:ext uri="{FF2B5EF4-FFF2-40B4-BE49-F238E27FC236}">
                <a16:creationId xmlns:a16="http://schemas.microsoft.com/office/drawing/2014/main" id="{E346132D-6406-5E4E-B360-70DB0D882BB9}"/>
              </a:ext>
            </a:extLst>
          </p:cNvPr>
          <p:cNvPicPr>
            <a:picLocks noChangeAspect="1"/>
          </p:cNvPicPr>
          <p:nvPr/>
        </p:nvPicPr>
        <p:blipFill rotWithShape="1">
          <a:blip r:embed="rId5"/>
          <a:srcRect l="47124" t="40260" r="25632" b="29200"/>
          <a:stretch/>
        </p:blipFill>
        <p:spPr>
          <a:xfrm>
            <a:off x="2843096" y="1523516"/>
            <a:ext cx="3391008" cy="2138843"/>
          </a:xfrm>
          <a:prstGeom prst="rect">
            <a:avLst/>
          </a:prstGeom>
          <a:ln w="28575">
            <a:solidFill>
              <a:schemeClr val="bg2"/>
            </a:solidFill>
          </a:ln>
        </p:spPr>
      </p:pic>
      <p:pic>
        <p:nvPicPr>
          <p:cNvPr id="28" name="Imagen 27">
            <a:extLst>
              <a:ext uri="{FF2B5EF4-FFF2-40B4-BE49-F238E27FC236}">
                <a16:creationId xmlns:a16="http://schemas.microsoft.com/office/drawing/2014/main" id="{CBE362E7-023E-2645-A096-7011D76A60E5}"/>
              </a:ext>
            </a:extLst>
          </p:cNvPr>
          <p:cNvPicPr>
            <a:picLocks noChangeAspect="1"/>
          </p:cNvPicPr>
          <p:nvPr/>
        </p:nvPicPr>
        <p:blipFill rotWithShape="1">
          <a:blip r:embed="rId6"/>
          <a:srcRect l="50322" t="35190" r="19144" b="21801"/>
          <a:stretch/>
        </p:blipFill>
        <p:spPr>
          <a:xfrm>
            <a:off x="5933030" y="176196"/>
            <a:ext cx="2821531" cy="1984805"/>
          </a:xfrm>
          <a:prstGeom prst="rect">
            <a:avLst/>
          </a:prstGeom>
          <a:ln w="25400">
            <a:solidFill>
              <a:schemeClr val="bg2"/>
            </a:solidFill>
          </a:ln>
        </p:spPr>
      </p:pic>
      <p:pic>
        <p:nvPicPr>
          <p:cNvPr id="23" name="Imagen 22">
            <a:extLst>
              <a:ext uri="{FF2B5EF4-FFF2-40B4-BE49-F238E27FC236}">
                <a16:creationId xmlns:a16="http://schemas.microsoft.com/office/drawing/2014/main" id="{1DBB38A5-5952-E14A-BF7F-9AB7780B5979}"/>
              </a:ext>
            </a:extLst>
          </p:cNvPr>
          <p:cNvPicPr>
            <a:picLocks noChangeAspect="1"/>
          </p:cNvPicPr>
          <p:nvPr/>
        </p:nvPicPr>
        <p:blipFill rotWithShape="1">
          <a:blip r:embed="rId7"/>
          <a:srcRect l="20897" t="38067" r="26193" b="26632"/>
          <a:stretch/>
        </p:blipFill>
        <p:spPr>
          <a:xfrm>
            <a:off x="5433402" y="3593634"/>
            <a:ext cx="3539514" cy="1423851"/>
          </a:xfrm>
          <a:prstGeom prst="rect">
            <a:avLst/>
          </a:prstGeom>
          <a:ln w="28575">
            <a:solidFill>
              <a:schemeClr val="bg2"/>
            </a:solidFill>
          </a:ln>
        </p:spPr>
      </p:pic>
      <p:sp>
        <p:nvSpPr>
          <p:cNvPr id="24" name="Google Shape;325;p32">
            <a:extLst>
              <a:ext uri="{FF2B5EF4-FFF2-40B4-BE49-F238E27FC236}">
                <a16:creationId xmlns:a16="http://schemas.microsoft.com/office/drawing/2014/main" id="{52298771-BE36-8A46-AA73-C69C2228438C}"/>
              </a:ext>
            </a:extLst>
          </p:cNvPr>
          <p:cNvSpPr txBox="1">
            <a:spLocks/>
          </p:cNvSpPr>
          <p:nvPr/>
        </p:nvSpPr>
        <p:spPr>
          <a:xfrm>
            <a:off x="311700" y="52793"/>
            <a:ext cx="8520600" cy="733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pPr algn="ctr"/>
            <a:r>
              <a:rPr lang="es-ES" b="1">
                <a:solidFill>
                  <a:schemeClr val="tx1"/>
                </a:solidFill>
              </a:rPr>
              <a:t>Summary</a:t>
            </a:r>
            <a:endParaRPr lang="es-ES" b="1" dirty="0">
              <a:solidFill>
                <a:schemeClr val="tx1"/>
              </a:solidFill>
            </a:endParaRPr>
          </a:p>
        </p:txBody>
      </p:sp>
      <p:sp>
        <p:nvSpPr>
          <p:cNvPr id="25" name="Google Shape;339;p32">
            <a:extLst>
              <a:ext uri="{FF2B5EF4-FFF2-40B4-BE49-F238E27FC236}">
                <a16:creationId xmlns:a16="http://schemas.microsoft.com/office/drawing/2014/main" id="{644AF509-C5E0-3842-9A75-6859E33023B3}"/>
              </a:ext>
            </a:extLst>
          </p:cNvPr>
          <p:cNvSpPr txBox="1">
            <a:spLocks/>
          </p:cNvSpPr>
          <p:nvPr/>
        </p:nvSpPr>
        <p:spPr>
          <a:xfrm>
            <a:off x="6517044" y="2251322"/>
            <a:ext cx="2177400" cy="43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spcAft>
                <a:spcPts val="1600"/>
              </a:spcAft>
              <a:buFont typeface="Average"/>
              <a:buNone/>
            </a:pPr>
            <a:r>
              <a:rPr lang="es-ES" sz="1700" dirty="0" err="1">
                <a:solidFill>
                  <a:schemeClr val="bg1"/>
                </a:solidFill>
              </a:rPr>
              <a:t>Findings</a:t>
            </a:r>
            <a:endParaRPr lang="es-ES" sz="1700" dirty="0">
              <a:solidFill>
                <a:schemeClr val="bg1"/>
              </a:solidFill>
            </a:endParaRPr>
          </a:p>
        </p:txBody>
      </p:sp>
      <p:sp>
        <p:nvSpPr>
          <p:cNvPr id="27" name="Google Shape;339;p32">
            <a:extLst>
              <a:ext uri="{FF2B5EF4-FFF2-40B4-BE49-F238E27FC236}">
                <a16:creationId xmlns:a16="http://schemas.microsoft.com/office/drawing/2014/main" id="{4C88117A-E7A2-AD48-A488-15C873F2FB6E}"/>
              </a:ext>
            </a:extLst>
          </p:cNvPr>
          <p:cNvSpPr txBox="1">
            <a:spLocks/>
          </p:cNvSpPr>
          <p:nvPr/>
        </p:nvSpPr>
        <p:spPr>
          <a:xfrm>
            <a:off x="6405632" y="3158052"/>
            <a:ext cx="2177400" cy="43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spcAft>
                <a:spcPts val="1600"/>
              </a:spcAft>
              <a:buFont typeface="Average"/>
              <a:buNone/>
            </a:pPr>
            <a:r>
              <a:rPr lang="es-ES" sz="1700" dirty="0" err="1">
                <a:solidFill>
                  <a:schemeClr val="bg1"/>
                </a:solidFill>
              </a:rPr>
              <a:t>Findings</a:t>
            </a:r>
            <a:endParaRPr lang="es-ES" sz="1700" dirty="0">
              <a:solidFill>
                <a:schemeClr val="bg1"/>
              </a:solidFill>
            </a:endParaRPr>
          </a:p>
        </p:txBody>
      </p:sp>
      <p:sp>
        <p:nvSpPr>
          <p:cNvPr id="3" name="Marcador de número de diapositiva 2">
            <a:extLst>
              <a:ext uri="{FF2B5EF4-FFF2-40B4-BE49-F238E27FC236}">
                <a16:creationId xmlns:a16="http://schemas.microsoft.com/office/drawing/2014/main" id="{91672960-F7D6-2941-8D60-BBEF3728D3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50</a:t>
            </a:fld>
            <a:endParaRPr lang="es-ES"/>
          </a:p>
        </p:txBody>
      </p:sp>
    </p:spTree>
    <p:extLst>
      <p:ext uri="{BB962C8B-B14F-4D97-AF65-F5344CB8AC3E}">
        <p14:creationId xmlns:p14="http://schemas.microsoft.com/office/powerpoint/2010/main" val="2349514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31">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35">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 grpId="0" build="p"/>
      <p:bldP spid="331" grpId="0" build="p"/>
      <p:bldP spid="335" grpId="0" build="p"/>
      <p:bldP spid="25"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pic>
        <p:nvPicPr>
          <p:cNvPr id="4" name="Imagen 3">
            <a:extLst>
              <a:ext uri="{FF2B5EF4-FFF2-40B4-BE49-F238E27FC236}">
                <a16:creationId xmlns:a16="http://schemas.microsoft.com/office/drawing/2014/main" id="{78B49124-91A1-664B-B50B-CA724007378E}"/>
              </a:ext>
            </a:extLst>
          </p:cNvPr>
          <p:cNvPicPr>
            <a:picLocks noChangeAspect="1"/>
          </p:cNvPicPr>
          <p:nvPr/>
        </p:nvPicPr>
        <p:blipFill>
          <a:blip r:embed="rId3"/>
          <a:stretch>
            <a:fillRect/>
          </a:stretch>
        </p:blipFill>
        <p:spPr>
          <a:xfrm>
            <a:off x="61737" y="994386"/>
            <a:ext cx="9020526" cy="3941945"/>
          </a:xfrm>
          <a:prstGeom prst="rect">
            <a:avLst/>
          </a:prstGeom>
          <a:ln>
            <a:noFill/>
          </a:ln>
          <a:effectLst>
            <a:outerShdw blurRad="190500" algn="tl" rotWithShape="0">
              <a:srgbClr val="000000">
                <a:alpha val="70000"/>
              </a:srgbClr>
            </a:outerShdw>
          </a:effectLst>
        </p:spPr>
      </p:pic>
      <p:sp>
        <p:nvSpPr>
          <p:cNvPr id="103" name="Google Shape;10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The SZZ Algorithm : </a:t>
            </a:r>
            <a:endParaRPr b="1" dirty="0"/>
          </a:p>
        </p:txBody>
      </p:sp>
      <p:pic>
        <p:nvPicPr>
          <p:cNvPr id="105" name="Google Shape;105;p17"/>
          <p:cNvPicPr preferRelativeResize="0"/>
          <p:nvPr/>
        </p:nvPicPr>
        <p:blipFill>
          <a:blip r:embed="rId4">
            <a:alphaModFix/>
          </a:blip>
          <a:stretch>
            <a:fillRect/>
          </a:stretch>
        </p:blipFill>
        <p:spPr>
          <a:xfrm>
            <a:off x="6659573" y="1918292"/>
            <a:ext cx="840174" cy="856366"/>
          </a:xfrm>
          <a:prstGeom prst="rect">
            <a:avLst/>
          </a:prstGeom>
          <a:noFill/>
          <a:ln>
            <a:noFill/>
          </a:ln>
        </p:spPr>
      </p:pic>
      <p:cxnSp>
        <p:nvCxnSpPr>
          <p:cNvPr id="106" name="Google Shape;106;p17"/>
          <p:cNvCxnSpPr/>
          <p:nvPr/>
        </p:nvCxnSpPr>
        <p:spPr>
          <a:xfrm flipH="1">
            <a:off x="7066760" y="2748114"/>
            <a:ext cx="12900" cy="1122600"/>
          </a:xfrm>
          <a:prstGeom prst="straightConnector1">
            <a:avLst/>
          </a:prstGeom>
          <a:noFill/>
          <a:ln w="38100" cap="flat" cmpd="sng">
            <a:solidFill>
              <a:srgbClr val="FF0000"/>
            </a:solidFill>
            <a:prstDash val="solid"/>
            <a:round/>
            <a:headEnd type="none" w="med" len="med"/>
            <a:tailEnd type="triangle" w="med" len="med"/>
          </a:ln>
        </p:spPr>
      </p:cxnSp>
      <p:sp>
        <p:nvSpPr>
          <p:cNvPr id="107" name="Google Shape;107;p17"/>
          <p:cNvSpPr/>
          <p:nvPr/>
        </p:nvSpPr>
        <p:spPr>
          <a:xfrm>
            <a:off x="287701" y="3670697"/>
            <a:ext cx="278400" cy="2784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7"/>
          <p:cNvSpPr/>
          <p:nvPr/>
        </p:nvSpPr>
        <p:spPr>
          <a:xfrm>
            <a:off x="287701" y="4122138"/>
            <a:ext cx="278400" cy="2784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a:off x="6940460" y="3870714"/>
            <a:ext cx="278400" cy="2784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p:nvPr/>
        </p:nvSpPr>
        <p:spPr>
          <a:xfrm>
            <a:off x="7680825" y="3870714"/>
            <a:ext cx="278400" cy="2784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7"/>
          <p:cNvSpPr/>
          <p:nvPr/>
        </p:nvSpPr>
        <p:spPr>
          <a:xfrm>
            <a:off x="3370200" y="3739122"/>
            <a:ext cx="1843500" cy="238800"/>
          </a:xfrm>
          <a:prstGeom prst="rect">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7"/>
          <p:cNvSpPr/>
          <p:nvPr/>
        </p:nvSpPr>
        <p:spPr>
          <a:xfrm>
            <a:off x="3370200" y="4091844"/>
            <a:ext cx="1843500" cy="238800"/>
          </a:xfrm>
          <a:prstGeom prst="rect">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13;p17"/>
          <p:cNvSpPr/>
          <p:nvPr/>
        </p:nvSpPr>
        <p:spPr>
          <a:xfrm>
            <a:off x="7374288" y="3224838"/>
            <a:ext cx="1571332" cy="1570152"/>
          </a:xfrm>
          <a:prstGeom prst="mathMultiply">
            <a:avLst>
              <a:gd name="adj1" fmla="val 2352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Marcador de número de diapositiva 2">
            <a:extLst>
              <a:ext uri="{FF2B5EF4-FFF2-40B4-BE49-F238E27FC236}">
                <a16:creationId xmlns:a16="http://schemas.microsoft.com/office/drawing/2014/main" id="{2407A413-2536-2343-987B-6C47FE96F31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6</a:t>
            </a:fld>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8" grpId="0" animBg="1"/>
      <p:bldP spid="109" grpId="0" animBg="1"/>
      <p:bldP spid="110" grpId="0" animBg="1"/>
      <p:bldP spid="111" grpId="0" animBg="1"/>
      <p:bldP spid="112" grpId="0" animBg="1"/>
      <p:bldP spid="1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19" descr="King Juan Carlos University - Wikipedia"/>
          <p:cNvPicPr preferRelativeResize="0"/>
          <p:nvPr/>
        </p:nvPicPr>
        <p:blipFill>
          <a:blip r:embed="rId3">
            <a:alphaModFix/>
          </a:blip>
          <a:stretch>
            <a:fillRect/>
          </a:stretch>
        </p:blipFill>
        <p:spPr>
          <a:xfrm>
            <a:off x="8293275" y="4337775"/>
            <a:ext cx="656251" cy="656251"/>
          </a:xfrm>
          <a:prstGeom prst="rect">
            <a:avLst/>
          </a:prstGeom>
          <a:noFill/>
          <a:ln>
            <a:noFill/>
          </a:ln>
        </p:spPr>
      </p:pic>
      <p:pic>
        <p:nvPicPr>
          <p:cNvPr id="127" name="Google Shape;127;p19"/>
          <p:cNvPicPr preferRelativeResize="0"/>
          <p:nvPr/>
        </p:nvPicPr>
        <p:blipFill>
          <a:blip r:embed="rId4">
            <a:alphaModFix/>
          </a:blip>
          <a:stretch>
            <a:fillRect/>
          </a:stretch>
        </p:blipFill>
        <p:spPr>
          <a:xfrm>
            <a:off x="640104" y="1291253"/>
            <a:ext cx="7783114" cy="2455348"/>
          </a:xfrm>
          <a:prstGeom prst="rect">
            <a:avLst/>
          </a:prstGeom>
          <a:noFill/>
          <a:ln>
            <a:noFill/>
          </a:ln>
        </p:spPr>
      </p:pic>
      <p:pic>
        <p:nvPicPr>
          <p:cNvPr id="128" name="Google Shape;128;p19"/>
          <p:cNvPicPr preferRelativeResize="0"/>
          <p:nvPr/>
        </p:nvPicPr>
        <p:blipFill>
          <a:blip r:embed="rId5">
            <a:alphaModFix/>
          </a:blip>
          <a:stretch>
            <a:fillRect/>
          </a:stretch>
        </p:blipFill>
        <p:spPr>
          <a:xfrm>
            <a:off x="1087421" y="1280328"/>
            <a:ext cx="6888480" cy="2711844"/>
          </a:xfrm>
          <a:prstGeom prst="rect">
            <a:avLst/>
          </a:prstGeom>
          <a:noFill/>
          <a:ln>
            <a:noFill/>
          </a:ln>
        </p:spPr>
      </p:pic>
      <p:sp>
        <p:nvSpPr>
          <p:cNvPr id="129" name="Google Shape;129;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s-ES" b="1" dirty="0" err="1"/>
              <a:t>Is</a:t>
            </a:r>
            <a:r>
              <a:rPr lang="es-ES" b="1" dirty="0"/>
              <a:t> </a:t>
            </a:r>
            <a:r>
              <a:rPr lang="es-ES" b="1" dirty="0" err="1"/>
              <a:t>the</a:t>
            </a:r>
            <a:r>
              <a:rPr lang="es-ES" b="1" dirty="0"/>
              <a:t> </a:t>
            </a:r>
            <a:r>
              <a:rPr lang="es-ES" b="1" dirty="0" err="1"/>
              <a:t>assumption</a:t>
            </a:r>
            <a:r>
              <a:rPr lang="es-ES" b="1" dirty="0"/>
              <a:t> </a:t>
            </a:r>
            <a:r>
              <a:rPr lang="es-ES" b="1" dirty="0" err="1"/>
              <a:t>fulfilled</a:t>
            </a:r>
            <a:r>
              <a:rPr lang="es-ES" b="1" dirty="0"/>
              <a:t> in </a:t>
            </a:r>
            <a:r>
              <a:rPr lang="es-ES" b="1" dirty="0" err="1"/>
              <a:t>these</a:t>
            </a:r>
            <a:r>
              <a:rPr lang="es-ES" b="1" dirty="0"/>
              <a:t> </a:t>
            </a:r>
            <a:r>
              <a:rPr lang="es-ES" b="1" dirty="0" err="1"/>
              <a:t>scenarios</a:t>
            </a:r>
            <a:r>
              <a:rPr lang="es-ES" b="1" dirty="0"/>
              <a:t>?</a:t>
            </a:r>
            <a:endParaRPr b="1" dirty="0"/>
          </a:p>
        </p:txBody>
      </p:sp>
      <p:pic>
        <p:nvPicPr>
          <p:cNvPr id="130" name="Google Shape;130;p19"/>
          <p:cNvPicPr preferRelativeResize="0"/>
          <p:nvPr/>
        </p:nvPicPr>
        <p:blipFill>
          <a:blip r:embed="rId6">
            <a:alphaModFix/>
          </a:blip>
          <a:stretch>
            <a:fillRect/>
          </a:stretch>
        </p:blipFill>
        <p:spPr>
          <a:xfrm>
            <a:off x="674468" y="1210043"/>
            <a:ext cx="8157832" cy="3218127"/>
          </a:xfrm>
          <a:prstGeom prst="rect">
            <a:avLst/>
          </a:prstGeom>
          <a:noFill/>
          <a:ln>
            <a:noFill/>
          </a:ln>
        </p:spPr>
      </p:pic>
      <p:pic>
        <p:nvPicPr>
          <p:cNvPr id="131" name="Google Shape;131;p19"/>
          <p:cNvPicPr preferRelativeResize="0"/>
          <p:nvPr/>
        </p:nvPicPr>
        <p:blipFill>
          <a:blip r:embed="rId7">
            <a:alphaModFix/>
          </a:blip>
          <a:stretch>
            <a:fillRect/>
          </a:stretch>
        </p:blipFill>
        <p:spPr>
          <a:xfrm>
            <a:off x="674468" y="1210043"/>
            <a:ext cx="7922812" cy="3377259"/>
          </a:xfrm>
          <a:prstGeom prst="rect">
            <a:avLst/>
          </a:prstGeom>
          <a:ln>
            <a:noFill/>
          </a:ln>
          <a:effectLst>
            <a:outerShdw blurRad="190500" algn="tl" rotWithShape="0">
              <a:srgbClr val="000000">
                <a:alpha val="70000"/>
              </a:srgbClr>
            </a:outerShdw>
          </a:effectLst>
        </p:spPr>
      </p:pic>
      <p:sp>
        <p:nvSpPr>
          <p:cNvPr id="3" name="Marcador de número de diapositiva 2">
            <a:extLst>
              <a:ext uri="{FF2B5EF4-FFF2-40B4-BE49-F238E27FC236}">
                <a16:creationId xmlns:a16="http://schemas.microsoft.com/office/drawing/2014/main" id="{6653A8F6-80F2-0646-9A49-D75404D4E74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7</a:t>
            </a:fld>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7"/>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12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0"/>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12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1"/>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1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0"/>
          <p:cNvSpPr txBox="1">
            <a:spLocks noGrp="1"/>
          </p:cNvSpPr>
          <p:nvPr>
            <p:ph type="title"/>
          </p:nvPr>
        </p:nvSpPr>
        <p:spPr>
          <a:xfrm>
            <a:off x="490250" y="145350"/>
            <a:ext cx="8224800" cy="46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200" b="1" dirty="0"/>
              <a:t>Statement I: </a:t>
            </a:r>
            <a:endParaRPr sz="4200" b="1" dirty="0"/>
          </a:p>
          <a:p>
            <a:pPr marL="0" lvl="0" indent="0" algn="l" rtl="0">
              <a:spcBef>
                <a:spcPts val="0"/>
              </a:spcBef>
              <a:spcAft>
                <a:spcPts val="0"/>
              </a:spcAft>
              <a:buNone/>
            </a:pPr>
            <a:endParaRPr sz="4200" dirty="0"/>
          </a:p>
          <a:p>
            <a:pPr marL="0" lvl="0" indent="0" algn="l" rtl="0">
              <a:spcBef>
                <a:spcPts val="0"/>
              </a:spcBef>
              <a:spcAft>
                <a:spcPts val="0"/>
              </a:spcAft>
              <a:buNone/>
            </a:pPr>
            <a:r>
              <a:rPr lang="en" sz="4200" dirty="0"/>
              <a:t>“</a:t>
            </a:r>
            <a:r>
              <a:rPr lang="en" sz="3000" dirty="0"/>
              <a:t>The fact of introducing a bug depends on the definition of bug, and the future work should verify whether the introduction of bug meets a given definition of bug</a:t>
            </a:r>
            <a:r>
              <a:rPr lang="en" sz="4200" dirty="0"/>
              <a:t>” </a:t>
            </a:r>
            <a:r>
              <a:rPr lang="en" sz="1800" dirty="0"/>
              <a:t>[Kim et al., 2006]</a:t>
            </a:r>
            <a:endParaRPr sz="1800" dirty="0"/>
          </a:p>
        </p:txBody>
      </p:sp>
      <p:pic>
        <p:nvPicPr>
          <p:cNvPr id="137" name="Google Shape;137;p20" descr="King Juan Carlos University - Wikipedia"/>
          <p:cNvPicPr preferRelativeResize="0"/>
          <p:nvPr/>
        </p:nvPicPr>
        <p:blipFill>
          <a:blip r:embed="rId3">
            <a:alphaModFix/>
          </a:blip>
          <a:stretch>
            <a:fillRect/>
          </a:stretch>
        </p:blipFill>
        <p:spPr>
          <a:xfrm>
            <a:off x="8293275" y="44139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48A754C9-57E6-0544-ABC2-650F5EC1F10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8</a:t>
            </a:fld>
            <a:endParaRPr lang="es-ES"/>
          </a:p>
        </p:txBody>
      </p:sp>
    </p:spTree>
    <p:extLst>
      <p:ext uri="{BB962C8B-B14F-4D97-AF65-F5344CB8AC3E}">
        <p14:creationId xmlns:p14="http://schemas.microsoft.com/office/powerpoint/2010/main" val="1934044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0"/>
          <p:cNvSpPr txBox="1">
            <a:spLocks noGrp="1"/>
          </p:cNvSpPr>
          <p:nvPr>
            <p:ph type="title"/>
          </p:nvPr>
        </p:nvSpPr>
        <p:spPr>
          <a:xfrm>
            <a:off x="490250" y="145350"/>
            <a:ext cx="8224800" cy="46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200" b="1" dirty="0"/>
              <a:t>Statement II:</a:t>
            </a:r>
            <a:endParaRPr sz="4200" b="1" dirty="0"/>
          </a:p>
          <a:p>
            <a:pPr marL="0" lvl="0" indent="0" algn="l" rtl="0">
              <a:spcBef>
                <a:spcPts val="0"/>
              </a:spcBef>
              <a:spcAft>
                <a:spcPts val="0"/>
              </a:spcAft>
              <a:buNone/>
            </a:pPr>
            <a:endParaRPr sz="4200" dirty="0"/>
          </a:p>
          <a:p>
            <a:pPr marL="0" lvl="0" indent="0" algn="l" rtl="0">
              <a:spcBef>
                <a:spcPts val="0"/>
              </a:spcBef>
              <a:spcAft>
                <a:spcPts val="0"/>
              </a:spcAft>
              <a:buNone/>
            </a:pPr>
            <a:r>
              <a:rPr lang="en" sz="4200" dirty="0"/>
              <a:t>“</a:t>
            </a:r>
            <a:r>
              <a:rPr lang="en" sz="3000" dirty="0"/>
              <a:t>It is necessary to develop new theories and mathematical models to increase understanding of software evolution, and to invest in research that tries to bridge the gap between the what of software evolution and the how of software evolution</a:t>
            </a:r>
            <a:r>
              <a:rPr lang="en" sz="4200" dirty="0"/>
              <a:t>” </a:t>
            </a:r>
            <a:r>
              <a:rPr lang="en" sz="1800" dirty="0"/>
              <a:t>[</a:t>
            </a:r>
            <a:r>
              <a:rPr lang="en" sz="1800" dirty="0" err="1"/>
              <a:t>Mens</a:t>
            </a:r>
            <a:r>
              <a:rPr lang="en" sz="1800" dirty="0"/>
              <a:t> et al., 2005]</a:t>
            </a:r>
            <a:endParaRPr sz="1800" dirty="0"/>
          </a:p>
        </p:txBody>
      </p:sp>
      <p:pic>
        <p:nvPicPr>
          <p:cNvPr id="137" name="Google Shape;137;p20" descr="King Juan Carlos University - Wikipedia"/>
          <p:cNvPicPr preferRelativeResize="0"/>
          <p:nvPr/>
        </p:nvPicPr>
        <p:blipFill>
          <a:blip r:embed="rId3">
            <a:alphaModFix/>
          </a:blip>
          <a:stretch>
            <a:fillRect/>
          </a:stretch>
        </p:blipFill>
        <p:spPr>
          <a:xfrm>
            <a:off x="8293275" y="4413975"/>
            <a:ext cx="656251" cy="656251"/>
          </a:xfrm>
          <a:prstGeom prst="rect">
            <a:avLst/>
          </a:prstGeom>
          <a:noFill/>
          <a:ln>
            <a:noFill/>
          </a:ln>
        </p:spPr>
      </p:pic>
      <p:sp>
        <p:nvSpPr>
          <p:cNvPr id="3" name="Marcador de número de diapositiva 2">
            <a:extLst>
              <a:ext uri="{FF2B5EF4-FFF2-40B4-BE49-F238E27FC236}">
                <a16:creationId xmlns:a16="http://schemas.microsoft.com/office/drawing/2014/main" id="{48A754C9-57E6-0544-ABC2-650F5EC1F10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9</a:t>
            </a:fld>
            <a:endParaRPr lang="es-ES"/>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11851</TotalTime>
  <Words>1524</Words>
  <Application>Microsoft Macintosh PowerPoint</Application>
  <PresentationFormat>Presentación en pantalla (16:9)</PresentationFormat>
  <Paragraphs>416</Paragraphs>
  <Slides>50</Slides>
  <Notes>30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50</vt:i4>
      </vt:variant>
    </vt:vector>
  </HeadingPairs>
  <TitlesOfParts>
    <vt:vector size="55" baseType="lpstr">
      <vt:lpstr>Arial Nova</vt:lpstr>
      <vt:lpstr>Average</vt:lpstr>
      <vt:lpstr>Arial</vt:lpstr>
      <vt:lpstr>Oswald</vt:lpstr>
      <vt:lpstr>Slate</vt:lpstr>
      <vt:lpstr>Towards an Empirical Model to Identify When Bugs are Introduced</vt:lpstr>
      <vt:lpstr>Overview</vt:lpstr>
      <vt:lpstr>Overview</vt:lpstr>
      <vt:lpstr>Understanding the problem </vt:lpstr>
      <vt:lpstr>The Current Assumption:  “A given bug was introduced by the lines of code that were modified to fix it” </vt:lpstr>
      <vt:lpstr>The SZZ Algorithm : </vt:lpstr>
      <vt:lpstr>Is the assumption fulfilled in these scenarios?</vt:lpstr>
      <vt:lpstr>Statement I:   “The fact of introducing a bug depends on the definition of bug, and the future work should verify whether the introduction of bug meets a given definition of bug” [Kim et al., 2006]</vt:lpstr>
      <vt:lpstr>Statement II:  “It is necessary to develop new theories and mathematical models to increase understanding of software evolution, and to invest in research that tries to bridge the gap between the what of software evolution and the how of software evolution” [Mens et al., 2005]</vt:lpstr>
      <vt:lpstr>Thesis’ Aim :</vt:lpstr>
      <vt:lpstr>Thesis’ Contributions :</vt:lpstr>
      <vt:lpstr>Overview</vt:lpstr>
      <vt:lpstr>Reproducibility and Credibility in Empirical Software Engineering:  </vt:lpstr>
      <vt:lpstr>Inclusion Criteria :</vt:lpstr>
      <vt:lpstr>Exclusion Criteria :</vt:lpstr>
      <vt:lpstr>Extracting Data from Papers:</vt:lpstr>
      <vt:lpstr>How is the impact of the SZZ algorithm?</vt:lpstr>
      <vt:lpstr>How is the impact of the SZZ algorithm?</vt:lpstr>
      <vt:lpstr>How is the impact of the SZZ algorithm?</vt:lpstr>
      <vt:lpstr>Are studies that use the SZZ reproducible?</vt:lpstr>
      <vt:lpstr>Do the publication mention the limitations of SZZ?</vt:lpstr>
      <vt:lpstr>Do the publication mention the limitations of SZZ?</vt:lpstr>
      <vt:lpstr>Drawbacks</vt:lpstr>
      <vt:lpstr>Overview</vt:lpstr>
      <vt:lpstr>Definitions: BFC, PC, DC, AC.</vt:lpstr>
      <vt:lpstr>Definitions : Test Signaling a Bug (TSB)</vt:lpstr>
      <vt:lpstr>Definitions : Snapshot</vt:lpstr>
      <vt:lpstr>The Empirical Model</vt:lpstr>
      <vt:lpstr>Test Signaling a Bug (TSB) and the BIS</vt:lpstr>
      <vt:lpstr>Test Signaling a Bug not runnable</vt:lpstr>
      <vt:lpstr>Test Signaling a Bug always fails</vt:lpstr>
      <vt:lpstr>Overview</vt:lpstr>
      <vt:lpstr>Case Studies</vt:lpstr>
      <vt:lpstr>Research questions:</vt:lpstr>
      <vt:lpstr>Methodology</vt:lpstr>
      <vt:lpstr>Methodology</vt:lpstr>
      <vt:lpstr>First Step: Filtering</vt:lpstr>
      <vt:lpstr>Second Step: Identifying the BIC and the FFM</vt:lpstr>
      <vt:lpstr>Identifying the BIC and the FFM:</vt:lpstr>
      <vt:lpstr>Identifying the BIC and the FFM:</vt:lpstr>
      <vt:lpstr>Overview</vt:lpstr>
      <vt:lpstr>Filtering Results</vt:lpstr>
      <vt:lpstr>RQ1 : What is the frequency for a BFC being caused by a BIC? </vt:lpstr>
      <vt:lpstr>RQ2:  What are the specifications that define the effectiveness of an algorithm used to locate the origin of a bug? </vt:lpstr>
      <vt:lpstr>RQ2: Which reasons caused that a previous commit was not the BIC?</vt:lpstr>
      <vt:lpstr>Overview</vt:lpstr>
      <vt:lpstr>Implications and Recommendations</vt:lpstr>
      <vt:lpstr>Implications and Recommendations</vt:lpstr>
      <vt:lpstr>Thesis’ Publications :</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Towards an Empirical Model to Identify When Bugs are Introduced</dc:title>
  <cp:lastModifiedBy>Gema Rodríguez Pérez</cp:lastModifiedBy>
  <cp:revision>76</cp:revision>
  <dcterms:modified xsi:type="dcterms:W3CDTF">2018-11-12T15:30:21Z</dcterms:modified>
</cp:coreProperties>
</file>